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314" r:id="rId3"/>
    <p:sldId id="256" r:id="rId4"/>
    <p:sldId id="258" r:id="rId5"/>
    <p:sldId id="259" r:id="rId6"/>
    <p:sldId id="300" r:id="rId7"/>
    <p:sldId id="280" r:id="rId8"/>
    <p:sldId id="267" r:id="rId9"/>
    <p:sldId id="260" r:id="rId10"/>
    <p:sldId id="265" r:id="rId11"/>
    <p:sldId id="306" r:id="rId12"/>
    <p:sldId id="262" r:id="rId13"/>
    <p:sldId id="263" r:id="rId14"/>
    <p:sldId id="264" r:id="rId15"/>
    <p:sldId id="297" r:id="rId16"/>
    <p:sldId id="299" r:id="rId17"/>
    <p:sldId id="303" r:id="rId18"/>
    <p:sldId id="268" r:id="rId19"/>
    <p:sldId id="269" r:id="rId20"/>
    <p:sldId id="296" r:id="rId21"/>
    <p:sldId id="270" r:id="rId22"/>
    <p:sldId id="271" r:id="rId23"/>
    <p:sldId id="272" r:id="rId24"/>
    <p:sldId id="273" r:id="rId25"/>
    <p:sldId id="301" r:id="rId26"/>
    <p:sldId id="274" r:id="rId27"/>
    <p:sldId id="298" r:id="rId28"/>
    <p:sldId id="278" r:id="rId29"/>
    <p:sldId id="279" r:id="rId30"/>
    <p:sldId id="284" r:id="rId31"/>
    <p:sldId id="285" r:id="rId32"/>
    <p:sldId id="286" r:id="rId33"/>
    <p:sldId id="288" r:id="rId34"/>
    <p:sldId id="290" r:id="rId35"/>
    <p:sldId id="291" r:id="rId36"/>
    <p:sldId id="292" r:id="rId37"/>
    <p:sldId id="312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B6A1B-388E-4A6C-9B79-B018B8575691}" type="datetimeFigureOut">
              <a:rPr lang="tr-TR" smtClean="0"/>
              <a:pPr/>
              <a:t>2.05.2017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16B37-7EE9-4B10-B8C5-7F7FFA880D4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908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16B37-7EE9-4B10-B8C5-7F7FFA880D48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www.egitimhane.com 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16B37-7EE9-4B10-B8C5-7F7FFA880D48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88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20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874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2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0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24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34456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26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27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65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29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30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31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32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7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537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57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34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35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2281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37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tr-TR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38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08622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40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43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42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47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aşlık Yer Tutucusu 104857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Asıl başlık stili için tıklatın</a:t>
            </a:r>
          </a:p>
        </p:txBody>
      </p:sp>
      <p:sp>
        <p:nvSpPr>
          <p:cNvPr id="1048577" name="Metin Yer Tutucusu 104857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zh-CN" altLang="en-US"/>
              <a:t>Asıl metin stillerini düzenlemek için tıklatın</a:t>
            </a:r>
          </a:p>
          <a:p>
            <a:pPr lvl="1"/>
            <a:r>
              <a:rPr lang="zh-CN" altLang="en-US"/>
              <a:t>İkinci düzey</a:t>
            </a:r>
          </a:p>
          <a:p>
            <a:pPr lvl="2"/>
            <a:r>
              <a:rPr lang="zh-CN" altLang="en-US"/>
              <a:t>Üçüncü düzey</a:t>
            </a:r>
          </a:p>
          <a:p>
            <a:pPr lvl="3"/>
            <a:r>
              <a:rPr lang="zh-CN" altLang="en-US"/>
              <a:t>Dördüncü düzey</a:t>
            </a:r>
          </a:p>
          <a:p>
            <a:pPr lvl="4"/>
            <a:r>
              <a:rPr lang="zh-CN" altLang="en-US"/>
              <a:t>Beşinci düzey</a:t>
            </a:r>
          </a:p>
        </p:txBody>
      </p:sp>
      <p:sp>
        <p:nvSpPr>
          <p:cNvPr id="1048578" name="Veri Yer Tutucusu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endParaRPr lang="zh-CN" altLang="en-US" sz="1400" kern="0">
              <a:solidFill>
                <a:srgbClr val="000000"/>
              </a:solidFill>
            </a:endParaRPr>
          </a:p>
        </p:txBody>
      </p:sp>
      <p:sp>
        <p:nvSpPr>
          <p:cNvPr id="1048579" name="Altbilgi Yer Tutucusu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algn="ctr"/>
            <a:endParaRPr lang="zh-CN" altLang="en-US" sz="1400" kern="0">
              <a:solidFill>
                <a:srgbClr val="000000"/>
              </a:solidFill>
            </a:endParaRPr>
          </a:p>
        </p:txBody>
      </p:sp>
      <p:sp>
        <p:nvSpPr>
          <p:cNvPr id="1048580" name="Slayt Numarası Yer Tutucusu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algn="r"/>
            <a:fld id="{566ABCEB-ACFC-4714-9973-3DA970169C29}" type="slidenum">
              <a:rPr lang="zh-CN" altLang="en-US" sz="1400" kern="0">
                <a:solidFill>
                  <a:srgbClr val="000000"/>
                </a:solidFill>
              </a:rPr>
              <a:pPr algn="r"/>
              <a:t>‹#›</a:t>
            </a:fld>
            <a:endParaRPr lang="zh-CN" altLang="en-US" sz="1400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053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7676">
                <a:alpha val="100000"/>
              </a:srgbClr>
            </a:gs>
            <a:gs pos="50000">
              <a:srgbClr val="66FFFF">
                <a:alpha val="100000"/>
              </a:srgbClr>
            </a:gs>
            <a:gs pos="100000">
              <a:srgbClr val="2F7676">
                <a:alpha val="100000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Resim 209715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7087" y="2636837"/>
            <a:ext cx="1920875" cy="23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3" name="Resim 209715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84887" y="2636837"/>
            <a:ext cx="2232025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4" name="Resim 209715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76600" y="2636837"/>
            <a:ext cx="2230437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1" name="Dikdörtgen 1048580"/>
          <p:cNvSpPr/>
          <p:nvPr/>
        </p:nvSpPr>
        <p:spPr>
          <a:xfrm>
            <a:off x="2051050" y="4908434"/>
            <a:ext cx="5113337" cy="13684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wrap="none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zh-CN" altLang="en-US" sz="2000" b="1" kern="0" dirty="0" smtClean="0">
                <a:solidFill>
                  <a:srgbClr val="000000"/>
                </a:solidFill>
                <a:latin typeface="Comic Sans MS" pitchFamily="66" charset="0"/>
              </a:rPr>
              <a:t>REHBER ÖĞRETMEN</a:t>
            </a:r>
            <a:endParaRPr lang="tr-TR" altLang="zh-CN" sz="2000" b="1" kern="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tr-TR" altLang="zh-CN" sz="2000" b="1" kern="0" dirty="0" smtClean="0">
                <a:solidFill>
                  <a:srgbClr val="000000"/>
                </a:solidFill>
                <a:latin typeface="Comic Sans MS" pitchFamily="66" charset="0"/>
              </a:rPr>
              <a:t>VE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tr-TR" altLang="zh-CN" sz="2000" b="1" kern="0" dirty="0" smtClean="0">
                <a:solidFill>
                  <a:srgbClr val="000000"/>
                </a:solidFill>
              </a:rPr>
              <a:t>PSİKOLOJİK DANIŞMAN</a:t>
            </a:r>
            <a:endParaRPr lang="zh-CN" altLang="en-US" sz="2000" b="1" kern="0" dirty="0" smtClean="0">
              <a:solidFill>
                <a:srgbClr val="00000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Comic Sans MS" pitchFamily="66" charset="0"/>
              </a:rPr>
              <a:t>H</a:t>
            </a:r>
            <a:r>
              <a:rPr lang="en-US" altLang="zh-CN" sz="2000" b="1" kern="0" dirty="0">
                <a:solidFill>
                  <a:srgbClr val="000000"/>
                </a:solidFill>
                <a:latin typeface="Comic Sans MS" pitchFamily="66" charset="0"/>
              </a:rPr>
              <a:t>. </a:t>
            </a:r>
            <a:r>
              <a:rPr lang="zh-CN" altLang="en-US" sz="2000" b="1" kern="0" dirty="0">
                <a:solidFill>
                  <a:srgbClr val="000000"/>
                </a:solidFill>
                <a:latin typeface="Comic Sans MS" pitchFamily="66" charset="0"/>
              </a:rPr>
              <a:t>YUSUF POLAT</a:t>
            </a:r>
            <a:endParaRPr lang="zh-CN" altLang="en-US" kern="0" dirty="0">
              <a:solidFill>
                <a:srgbClr val="000000"/>
              </a:solidFill>
            </a:endParaRPr>
          </a:p>
        </p:txBody>
      </p:sp>
      <p:sp>
        <p:nvSpPr>
          <p:cNvPr id="1048582" name="Dikdörtgen 1048581"/>
          <p:cNvSpPr/>
          <p:nvPr/>
        </p:nvSpPr>
        <p:spPr>
          <a:xfrm>
            <a:off x="1115218" y="457777"/>
            <a:ext cx="6985000" cy="1944687"/>
          </a:xfrm>
          <a:prstGeom prst="rect">
            <a:avLst/>
          </a:prstGeom>
        </p:spPr>
        <p:txBody>
          <a:bodyPr wrap="none" lIns="91440" tIns="45720" rIns="91440" bIns="45720" fromWordArt="1">
            <a:prstTxWarp prst="textPlain">
              <a:avLst>
                <a:gd name="adj" fmla="val 50166"/>
              </a:avLst>
            </a:prstTxWarp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tr-TR" sz="3200" b="1" kern="10" dirty="0" smtClean="0">
                <a:ln w="12700" cap="flat" cmpd="sng">
                  <a:solidFill>
                    <a:srgbClr val="EAEAEA">
                      <a:alpha val="100000"/>
                    </a:srgbClr>
                  </a:solidFill>
                  <a:prstDash val="solid"/>
                  <a:miter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dist="35921" dir="2699999" sy="50000" kx="2115830" algn="bl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sym typeface="Arial" charset="0"/>
              </a:rPr>
              <a:t>ANNE-BABA</a:t>
            </a:r>
            <a:endParaRPr sz="3200" b="1" kern="10" dirty="0" smtClean="0">
              <a:ln w="12700" cap="flat" cmpd="sng">
                <a:solidFill>
                  <a:srgbClr val="EAEAEA">
                    <a:alpha val="100000"/>
                  </a:srgbClr>
                </a:solidFill>
                <a:prstDash val="solid"/>
                <a:miter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</a:gradFill>
              <a:effectLst>
                <a:outerShdw dist="35921" dir="2699999" sy="50000" kx="2115830" algn="bl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sym typeface="Arial" charset="0"/>
            </a:endParaRP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sz="3200" b="1" kern="10" dirty="0" smtClean="0">
                <a:ln w="12700" cap="flat" cmpd="sng">
                  <a:solidFill>
                    <a:srgbClr val="EAEAEA">
                      <a:alpha val="100000"/>
                    </a:srgbClr>
                  </a:solidFill>
                  <a:prstDash val="solid"/>
                  <a:miter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dist="35921" dir="2699999" sy="50000" kx="2115830" algn="bl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sym typeface="Arial" charset="0"/>
              </a:rPr>
              <a:t> </a:t>
            </a:r>
            <a:r>
              <a:rPr lang="tr-TR" sz="3200" b="1" kern="10" dirty="0" smtClean="0">
                <a:ln w="12700" cap="flat" cmpd="sng">
                  <a:solidFill>
                    <a:srgbClr val="EAEAEA">
                      <a:alpha val="100000"/>
                    </a:srgbClr>
                  </a:solidFill>
                  <a:prstDash val="solid"/>
                  <a:miter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dist="35921" dir="2699999" sy="50000" kx="2115830" algn="bl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sym typeface="Arial" charset="0"/>
              </a:rPr>
              <a:t>TUTUMLARI</a:t>
            </a:r>
            <a:endParaRPr sz="3200" b="1" kern="10" dirty="0">
              <a:ln w="12700" cap="flat" cmpd="sng">
                <a:solidFill>
                  <a:srgbClr val="EAEAEA">
                    <a:alpha val="100000"/>
                  </a:srgbClr>
                </a:solidFill>
                <a:prstDash val="solid"/>
                <a:miter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</a:gradFill>
              <a:effectLst>
                <a:outerShdw dist="35921" dir="2699999" sy="50000" kx="2115830" algn="bl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ensar\Desktop\annebaba-tut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Bu şekilde yetişen çocuklar;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90063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/>
              <a:t>Çocuk içine kapanık, çekingen, itaatkar olabileceği   gibi aşırı saldırgan ve zorba da olabilir.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/>
              <a:t>Çocukta daima güçlü olma ve kendinden zayıfları ezme isteği vardır.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/>
              <a:t>Hata yapan kişilere hoşgörüsüzdürler.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/>
              <a:t>Bu çocuklar kötü muameleye maruz kalmaktan korktukları için anne ve babaya karşı uysal olmaktadır, fakat içten içe anne babaya karşı düşmanlık duyguları geliştirirler.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43010" name="Picture 2" descr="C:\Users\15\Desktop\hareketli gifler\5b2e2c7233dd4cde26d807ccd8485fac.gif.pagespeed.ce.zg8m_2qXOw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6072206"/>
            <a:ext cx="1057275" cy="542925"/>
          </a:xfrm>
          <a:prstGeom prst="rect">
            <a:avLst/>
          </a:prstGeom>
          <a:noFill/>
        </p:spPr>
      </p:pic>
      <p:pic>
        <p:nvPicPr>
          <p:cNvPr id="43011" name="Picture 3" descr="C:\Users\15\Desktop\hareketli gifler\5b2e2c7233dd4cde26d807ccd8485fac.gif.pagespeed.ce.zg8m_2qXOw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6000768"/>
            <a:ext cx="1057275" cy="542925"/>
          </a:xfrm>
          <a:prstGeom prst="rect">
            <a:avLst/>
          </a:prstGeom>
          <a:noFill/>
        </p:spPr>
      </p:pic>
      <p:pic>
        <p:nvPicPr>
          <p:cNvPr id="43012" name="Picture 4" descr="C:\Users\15\Desktop\hareketli gifler\5b2e2c7233dd4cde26d807ccd8485fac.gif.pagespeed.ce.zg8m_2qXOw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143644"/>
            <a:ext cx="1057275" cy="542925"/>
          </a:xfrm>
          <a:prstGeom prst="rect">
            <a:avLst/>
          </a:prstGeom>
          <a:noFill/>
        </p:spPr>
      </p:pic>
      <p:pic>
        <p:nvPicPr>
          <p:cNvPr id="43013" name="Picture 5" descr="C:\Users\15\Desktop\hareketli gifler\5b2e2c7233dd4cde26d807ccd8485fac.gif.pagespeed.ce.zg8m_2qXOw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1057275" cy="542925"/>
          </a:xfrm>
          <a:prstGeom prst="rect">
            <a:avLst/>
          </a:prstGeom>
          <a:noFill/>
        </p:spPr>
      </p:pic>
      <p:pic>
        <p:nvPicPr>
          <p:cNvPr id="43014" name="Picture 6" descr="C:\Users\15\Desktop\hareketli gifler\5b2e2c7233dd4cde26d807ccd8485fac.gif.pagespeed.ce.zg8m_2qXOw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46"/>
            <a:ext cx="1057275" cy="542925"/>
          </a:xfrm>
          <a:prstGeom prst="rect">
            <a:avLst/>
          </a:prstGeom>
          <a:noFill/>
        </p:spPr>
      </p:pic>
      <p:pic>
        <p:nvPicPr>
          <p:cNvPr id="43015" name="Picture 7" descr="C:\Users\15\Desktop\hareketli gifler\5b2e2c7233dd4cde26d807ccd8485fac.gif.pagespeed.ce.zg8m_2qXOw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1057275" cy="54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C:\Users\15\Desktop\hareketli gifler\149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1247775" cy="1500174"/>
          </a:xfrm>
          <a:prstGeom prst="rect">
            <a:avLst/>
          </a:prstGeom>
          <a:noFill/>
        </p:spPr>
      </p:pic>
      <p:pic>
        <p:nvPicPr>
          <p:cNvPr id="41987" name="Picture 3" descr="C:\Users\15\Desktop\hareketli gifler\149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3888" y="2714620"/>
            <a:ext cx="1247775" cy="1152525"/>
          </a:xfrm>
          <a:prstGeom prst="rect">
            <a:avLst/>
          </a:prstGeom>
          <a:noFill/>
        </p:spPr>
      </p:pic>
      <p:pic>
        <p:nvPicPr>
          <p:cNvPr id="41986" name="Picture 2" descr="C:\Users\15\Desktop\hareketli gifler\149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5286388"/>
            <a:ext cx="1247775" cy="171451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Aşırı Hoşgörülü, Serbest Tutum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Çocuğa hiçbir zaman kesin kural konmaz. Konulan kurallar da uygulama ve denetimden uzaktır. </a:t>
            </a:r>
          </a:p>
          <a:p>
            <a:r>
              <a:rPr lang="tr-TR" dirty="0" smtClean="0"/>
              <a:t>Çocukların her istedikleri sorgulanmadan yerine getirilir. </a:t>
            </a:r>
          </a:p>
          <a:p>
            <a:r>
              <a:rPr lang="tr-TR" dirty="0" smtClean="0"/>
              <a:t>Anne baba çocuğun davranışına karışmaz, sadece büyük problem olduğunda varlığını hissettirir.</a:t>
            </a:r>
          </a:p>
          <a:p>
            <a:pPr algn="just"/>
            <a:r>
              <a:rPr lang="tr-TR" dirty="0" smtClean="0"/>
              <a:t> Aile doğruyu ve yanlışı çocuğunun yaparak yaşayarak öğrenmesini ister, çocuğa neyi yapması veya neyi yapmaması gerektiği konusunda bilgi verilmez.</a:t>
            </a:r>
          </a:p>
          <a:p>
            <a:endParaRPr lang="tr-TR" dirty="0"/>
          </a:p>
        </p:txBody>
      </p:sp>
      <p:pic>
        <p:nvPicPr>
          <p:cNvPr id="41985" name="Picture 1" descr="C:\Users\15\Desktop\hareketli gifler\149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500702"/>
            <a:ext cx="2071702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15\Desktop\hareketli gifler\1498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1142976" cy="1357322"/>
          </a:xfrm>
          <a:prstGeom prst="rect">
            <a:avLst/>
          </a:prstGeom>
          <a:noFill/>
        </p:spPr>
      </p:pic>
      <p:pic>
        <p:nvPicPr>
          <p:cNvPr id="40961" name="Picture 1" descr="C:\Users\15\Desktop\hareketli gifler\1096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0"/>
            <a:ext cx="785786" cy="857256"/>
          </a:xfrm>
          <a:prstGeom prst="rect">
            <a:avLst/>
          </a:prstGeom>
          <a:noFill/>
        </p:spPr>
      </p:pic>
      <p:pic>
        <p:nvPicPr>
          <p:cNvPr id="40963" name="Picture 3" descr="C:\Users\15\Desktop\hareketli gifler\1498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6"/>
            <a:ext cx="952500" cy="1143003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Bu şekilde yetişen çocuklar;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1214422"/>
            <a:ext cx="8015286" cy="528641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Gururlu, kibirli, kendini beğenen kişilik özelliği sergilerler.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Sabırsız, sorumsuz, bencil, çabuk darılan ve her an dilediğinin yapılmasını bekleyen çocuklardır.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tr-TR" dirty="0" smtClean="0"/>
              <a:t>Her istediğini ailesine yaptırmayı alışkanlık haline getiren çocuk bu tavrı arkadaşlarından ve çevresinden görmeyince uyum sağlamada güçlük çeker.   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dirty="0" smtClean="0"/>
              <a:t>Başkalarının haklarına saygı duymaz.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tr-TR" dirty="0" smtClean="0"/>
              <a:t>Kendi istediğinin olması için mücadele verir ve çevreden dışlanır.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214282" y="2214554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4000" b="1" dirty="0" smtClean="0">
                <a:solidFill>
                  <a:srgbClr val="FF0000"/>
                </a:solidFill>
                <a:latin typeface="Lucida Fax"/>
              </a:rPr>
              <a:t>ÇİÇEĞİN SUYA İHTİYACI VARDIR; AMA ÇOK SULARSANIZ KURUR VE ÖLÜR .</a:t>
            </a:r>
            <a:endParaRPr lang="tr-TR" sz="4000" b="1" dirty="0">
              <a:solidFill>
                <a:srgbClr val="FF0000"/>
              </a:solidFill>
              <a:latin typeface="Lucida Fax"/>
            </a:endParaRPr>
          </a:p>
        </p:txBody>
      </p:sp>
      <p:pic>
        <p:nvPicPr>
          <p:cNvPr id="39937" name="Picture 1" descr="C:\Users\15\Desktop\hareketli gifler\99cb2dd5fd6d5e6aa2528234a03e68a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6"/>
            <a:ext cx="1962150" cy="1495425"/>
          </a:xfrm>
          <a:prstGeom prst="rect">
            <a:avLst/>
          </a:prstGeom>
          <a:noFill/>
        </p:spPr>
      </p:pic>
      <p:pic>
        <p:nvPicPr>
          <p:cNvPr id="39938" name="Picture 2" descr="C:\Users\15\Desktop\hareketli gifler\99cb2dd5fd6d5e6aa2528234a03e68a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5362575"/>
            <a:ext cx="1962150" cy="1495425"/>
          </a:xfrm>
          <a:prstGeom prst="rect">
            <a:avLst/>
          </a:prstGeom>
          <a:noFill/>
        </p:spPr>
      </p:pic>
      <p:pic>
        <p:nvPicPr>
          <p:cNvPr id="39939" name="Picture 3" descr="C:\Users\15\Desktop\hareketli gifler\99cb2dd5fd6d5e6aa2528234a03e68a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357166"/>
            <a:ext cx="1962150" cy="1495425"/>
          </a:xfrm>
          <a:prstGeom prst="rect">
            <a:avLst/>
          </a:prstGeom>
          <a:noFill/>
        </p:spPr>
      </p:pic>
      <p:pic>
        <p:nvPicPr>
          <p:cNvPr id="39940" name="Picture 4" descr="C:\Users\15\Desktop\hareketli gifler\99cb2dd5fd6d5e6aa2528234a03e68a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1962150" cy="149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REHBERLİK RESİMLER\rehberlik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ensar\Desktop\156270_323654334371455_291148780955344_767189_160839060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412"/>
            <a:ext cx="9001156" cy="6469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Aşırı Koruyucu Tutum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1500174"/>
            <a:ext cx="5500726" cy="507209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/>
              <a:t>Geç kavuşulan, aşırı istenilen, tek  çocuk, tek erkek veya kız çocuk gibi çocuklar genellikle abartılmış sevginin odak noktası olurlar.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/>
              <a:t>Çocuklarının büyüdüğünü fark etmeyip bebekmiş gibi davranırlar.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/>
              <a:t>Çocuklarına hiçbir iş ve sorumluluk vermezler, her şeyi kendileri yaparlar</a:t>
            </a:r>
          </a:p>
          <a:p>
            <a:endParaRPr lang="tr-TR" dirty="0"/>
          </a:p>
        </p:txBody>
      </p:sp>
      <p:pic>
        <p:nvPicPr>
          <p:cNvPr id="6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86446" y="1571612"/>
            <a:ext cx="3357554" cy="4021137"/>
          </a:xfrm>
          <a:prstGeom prst="rect">
            <a:avLst/>
          </a:prstGeom>
        </p:spPr>
      </p:pic>
      <p:pic>
        <p:nvPicPr>
          <p:cNvPr id="37889" name="Picture 1" descr="C:\Users\15\Desktop\hareketli gifler\4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95350" cy="762000"/>
          </a:xfrm>
          <a:prstGeom prst="rect">
            <a:avLst/>
          </a:prstGeom>
          <a:noFill/>
        </p:spPr>
      </p:pic>
      <p:pic>
        <p:nvPicPr>
          <p:cNvPr id="37891" name="Picture 3" descr="C:\Users\15\Desktop\hareketli gifler\4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500042"/>
            <a:ext cx="89535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IMG_20122739190054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0481" y="3357562"/>
            <a:ext cx="3233519" cy="2857496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000108"/>
            <a:ext cx="6429388" cy="37147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Kendi başına hiçbir şey yapamaz, yapacağına inanmaz.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 smtClean="0"/>
              <a:t>Çocuk ailesine olan bağımlılığını  dış çevreye  de genelleyebilir. Onu himayesi altına alabilecek herkese karşı bağımlı olmaya  başlarlar.      </a:t>
            </a:r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Bu şekilde yetişen çocuklar;</a:t>
            </a:r>
            <a:endParaRPr lang="tr-TR" b="1" dirty="0"/>
          </a:p>
        </p:txBody>
      </p:sp>
      <p:pic>
        <p:nvPicPr>
          <p:cNvPr id="36865" name="Picture 1" descr="C:\Users\15\Desktop\hareketli gifler\98c61e8719c3ba092682eb8b4a2c3b14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256"/>
            <a:ext cx="2381250" cy="1905000"/>
          </a:xfrm>
          <a:prstGeom prst="rect">
            <a:avLst/>
          </a:prstGeom>
          <a:noFill/>
        </p:spPr>
      </p:pic>
      <p:pic>
        <p:nvPicPr>
          <p:cNvPr id="36866" name="Picture 2" descr="C:\Users\15\Desktop\hareketli gifler\98c61e8719c3ba092682eb8b4a2c3b14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429132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357166"/>
            <a:ext cx="8572560" cy="4525963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/>
              <a:t>Daima dikkat çekmeye, çevresindeki kişilerin ona hizmet etmesini beklemeye başlar.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/>
              <a:t>Toplumsal yaşamda ayakta durma yarışında çocuk  başarısız ve mutsuz olabilir.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/>
              <a:t>Ailesinden gördüğü sevgi ve himayeyi ileride eşinden de bekler. Hiç büyümeyen </a:t>
            </a:r>
            <a:r>
              <a:rPr lang="tr-TR" dirty="0" smtClean="0">
                <a:solidFill>
                  <a:srgbClr val="FF0000"/>
                </a:solidFill>
              </a:rPr>
              <a:t>“yetişkin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çocuk”</a:t>
            </a:r>
            <a:r>
              <a:rPr lang="tr-TR" dirty="0" smtClean="0"/>
              <a:t> olarak kalır. </a:t>
            </a:r>
          </a:p>
          <a:p>
            <a:endParaRPr lang="tr-TR" dirty="0"/>
          </a:p>
        </p:txBody>
      </p:sp>
      <p:pic>
        <p:nvPicPr>
          <p:cNvPr id="35841" name="Picture 1" descr="C:\Users\15\Desktop\hareketli gifler\2205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1152525" cy="1019175"/>
          </a:xfrm>
          <a:prstGeom prst="rect">
            <a:avLst/>
          </a:prstGeom>
          <a:noFill/>
        </p:spPr>
      </p:pic>
      <p:pic>
        <p:nvPicPr>
          <p:cNvPr id="35842" name="Picture 2" descr="C:\Users\15\Desktop\hareketli gifler\2205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286124"/>
            <a:ext cx="1152525" cy="1019175"/>
          </a:xfrm>
          <a:prstGeom prst="rect">
            <a:avLst/>
          </a:prstGeom>
          <a:noFill/>
        </p:spPr>
      </p:pic>
      <p:pic>
        <p:nvPicPr>
          <p:cNvPr id="35843" name="Picture 3" descr="C:\Users\15\Desktop\hareketli gifler\2205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4929198"/>
            <a:ext cx="1152525" cy="1019175"/>
          </a:xfrm>
          <a:prstGeom prst="rect">
            <a:avLst/>
          </a:prstGeom>
          <a:noFill/>
        </p:spPr>
      </p:pic>
      <p:pic>
        <p:nvPicPr>
          <p:cNvPr id="35844" name="Picture 4" descr="C:\Users\15\Desktop\hareketli gifler\2205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572140"/>
            <a:ext cx="1152525" cy="1019175"/>
          </a:xfrm>
          <a:prstGeom prst="rect">
            <a:avLst/>
          </a:prstGeom>
          <a:noFill/>
        </p:spPr>
      </p:pic>
      <p:pic>
        <p:nvPicPr>
          <p:cNvPr id="35845" name="Picture 5" descr="C:\Users\15\Desktop\hareketli gifler\2205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286388"/>
            <a:ext cx="1152525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772400" cy="16430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ÇOCUK YETİŞTİRME TUTUMLARI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57158" y="3071810"/>
            <a:ext cx="6400800" cy="17526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“Sevginin tedavi edici bir özelliği vardır. Hem sevgi gösteren için hem de sevilen için.”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" name="Picture 8" descr="PEOP06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675" y="3286124"/>
            <a:ext cx="37433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86446" y="1928802"/>
            <a:ext cx="3357554" cy="4572032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Dengesiz ve Kararsız Tutum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85720" y="1428736"/>
            <a:ext cx="53578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3000" dirty="0" smtClean="0"/>
              <a:t>Tüm çocuklara eşit davranmama,</a:t>
            </a:r>
          </a:p>
          <a:p>
            <a:pPr>
              <a:buFont typeface="Wingdings" pitchFamily="2" charset="2"/>
              <a:buChar char="Ø"/>
            </a:pPr>
            <a:r>
              <a:rPr lang="tr-TR" sz="3000" dirty="0" smtClean="0"/>
              <a:t> Eşit sorumluluklar vermeme,</a:t>
            </a:r>
          </a:p>
          <a:p>
            <a:pPr>
              <a:buFont typeface="Wingdings" pitchFamily="2" charset="2"/>
              <a:buChar char="Ø"/>
            </a:pPr>
            <a:r>
              <a:rPr lang="tr-TR" sz="3000" dirty="0" smtClean="0"/>
              <a:t> Kız ve erkek çocuğa cinsiyetine göre farklı davranması,</a:t>
            </a:r>
          </a:p>
          <a:p>
            <a:pPr algn="just">
              <a:buFont typeface="Wingdings" pitchFamily="2" charset="2"/>
              <a:buChar char="Ø"/>
            </a:pPr>
            <a:r>
              <a:rPr lang="tr-TR" sz="3000" dirty="0" smtClean="0">
                <a:cs typeface="Times New Roman" pitchFamily="18" charset="0"/>
              </a:rPr>
              <a:t>Çocuğun yaptığı bir davranış bazen çok sert, bir tepki alabilirken, bazen de çok olumlu karşılanabilmektedir.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0010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Bu şekilde yetişen çocuklar;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3050"/>
            <a:ext cx="6186502" cy="471490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tr-TR" dirty="0" smtClean="0"/>
              <a:t>D</a:t>
            </a:r>
            <a:r>
              <a:rPr lang="tr-TR" dirty="0" smtClean="0">
                <a:cs typeface="Times New Roman" pitchFamily="18" charset="0"/>
              </a:rPr>
              <a:t>oğru kararlar alamaz.</a:t>
            </a: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>
                <a:cs typeface="Times New Roman" pitchFamily="18" charset="0"/>
              </a:rPr>
              <a:t>Görüşlerini açıkça söyleyemez</a:t>
            </a:r>
            <a:r>
              <a:rPr lang="tr-TR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>
                <a:cs typeface="Times New Roman" pitchFamily="18" charset="0"/>
              </a:rPr>
              <a:t>Kendini hiçbir ortamda rahat savunamaz.</a:t>
            </a: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>
                <a:cs typeface="Times New Roman" pitchFamily="18" charset="0"/>
              </a:rPr>
              <a:t>Ürkek, herkesin söylediğini kabul eden biri olabilir.</a:t>
            </a: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>
                <a:cs typeface="Times New Roman" pitchFamily="18" charset="0"/>
              </a:rPr>
              <a:t>Her zaman adımlarını diğer insanlardan geç atar. </a:t>
            </a:r>
          </a:p>
          <a:p>
            <a:endParaRPr lang="tr-TR" dirty="0"/>
          </a:p>
        </p:txBody>
      </p:sp>
      <p:pic>
        <p:nvPicPr>
          <p:cNvPr id="4" name="Picture 4" descr="çocuk dansı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15140" y="1428736"/>
            <a:ext cx="2428860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İlgisiz ve Duyarsız Tutum 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hild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8" y="1643050"/>
            <a:ext cx="3167078" cy="3199621"/>
          </a:xfrm>
        </p:spPr>
      </p:pic>
      <p:sp>
        <p:nvSpPr>
          <p:cNvPr id="5" name="4 Dikdörtgen"/>
          <p:cNvSpPr/>
          <p:nvPr/>
        </p:nvSpPr>
        <p:spPr>
          <a:xfrm>
            <a:off x="357158" y="1928802"/>
            <a:ext cx="5214974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3200" dirty="0" smtClean="0">
                <a:cs typeface="Times New Roman" pitchFamily="18" charset="0"/>
              </a:rPr>
              <a:t>Çocuklarına yeteri kadar zaman ayırmazlar.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3200" dirty="0" smtClean="0">
                <a:cs typeface="Times New Roman" pitchFamily="18" charset="0"/>
              </a:rPr>
              <a:t>Çocukları için hiçbir konuda gerekli çabayı harcamazlar.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3200" dirty="0" smtClean="0"/>
              <a:t> </a:t>
            </a:r>
            <a:r>
              <a:rPr lang="tr-TR" sz="3200" dirty="0" smtClean="0">
                <a:cs typeface="Times New Roman" pitchFamily="18" charset="0"/>
              </a:rPr>
              <a:t>Ruhsal durum ve okul başarısıyla ilgilenilmez.</a:t>
            </a:r>
          </a:p>
        </p:txBody>
      </p:sp>
      <p:pic>
        <p:nvPicPr>
          <p:cNvPr id="29697" name="Picture 1" descr="C:\Users\15\Desktop\hareketli gifler\2095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143512"/>
            <a:ext cx="1466850" cy="1162050"/>
          </a:xfrm>
          <a:prstGeom prst="rect">
            <a:avLst/>
          </a:prstGeom>
          <a:noFill/>
        </p:spPr>
      </p:pic>
      <p:pic>
        <p:nvPicPr>
          <p:cNvPr id="29698" name="Picture 2" descr="C:\Users\15\Desktop\hareketli gifler\2095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286388"/>
            <a:ext cx="1466850" cy="1162050"/>
          </a:xfrm>
          <a:prstGeom prst="rect">
            <a:avLst/>
          </a:prstGeom>
          <a:noFill/>
        </p:spPr>
      </p:pic>
      <p:pic>
        <p:nvPicPr>
          <p:cNvPr id="29699" name="Picture 3" descr="C:\Users\15\Desktop\hareketli gifler\2095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1466850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15\Desktop\hareketli gifler\2124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53271">
            <a:off x="7239000" y="3000372"/>
            <a:ext cx="1547842" cy="2019300"/>
          </a:xfrm>
          <a:prstGeom prst="rect">
            <a:avLst/>
          </a:prstGeom>
          <a:noFill/>
        </p:spPr>
      </p:pic>
      <p:pic>
        <p:nvPicPr>
          <p:cNvPr id="28673" name="Picture 1" descr="C:\Users\15\Desktop\hareketli gifler\2124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71480"/>
            <a:ext cx="1905000" cy="1804986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Bu şekilde yetişen çocuklar;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Okula ilgisizlik</a:t>
            </a:r>
            <a:endParaRPr lang="tr-TR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Zamanı iyi değerlendirememe</a:t>
            </a:r>
            <a:endParaRPr lang="tr-TR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Yanlış arkadaşlıklar kurma</a:t>
            </a:r>
            <a:endParaRPr lang="tr-TR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İçki, sigara  gibi zararlı alışkanlıklara başlama eğilimi</a:t>
            </a:r>
            <a:endParaRPr lang="tr-TR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Kural tanımama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Suç işlemeye eğilimli olma</a:t>
            </a:r>
            <a:endParaRPr lang="tr-TR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Başına buyruk yaşama ve evden ayrılma</a:t>
            </a:r>
            <a:endParaRPr lang="tr-TR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Yanlış davranışlara yönelme</a:t>
            </a:r>
            <a:endParaRPr lang="tr-TR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>
                <a:cs typeface="Times New Roman" pitchFamily="18" charset="0"/>
              </a:rPr>
              <a:t>Okulu bırakıp, erken yaşta çalışmaya başlama</a:t>
            </a:r>
            <a:r>
              <a:rPr lang="tr-TR" dirty="0" smtClean="0"/>
              <a:t> görülebilir.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REHBERLİK RESİMLER\üstün dökmen rehberl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7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Demokratik Tutum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643050"/>
            <a:ext cx="3315302" cy="4143404"/>
          </a:xfrm>
        </p:spPr>
      </p:pic>
      <p:sp>
        <p:nvSpPr>
          <p:cNvPr id="5" name="4 Dikdörtgen"/>
          <p:cNvSpPr/>
          <p:nvPr/>
        </p:nvSpPr>
        <p:spPr>
          <a:xfrm>
            <a:off x="3643306" y="1571612"/>
            <a:ext cx="500066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600" dirty="0" smtClean="0">
                <a:cs typeface="Times New Roman" pitchFamily="18" charset="0"/>
              </a:rPr>
              <a:t>Çocuk ayrı bir birey olarak kabul edilir. </a:t>
            </a:r>
            <a:endParaRPr lang="tr-TR" sz="26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600" dirty="0" smtClean="0">
                <a:cs typeface="Times New Roman" pitchFamily="18" charset="0"/>
              </a:rPr>
              <a:t>Çocuğun ilgileri göz önünde bulundurulur, yeteneklerini geliştirici ortam hazırlanır. </a:t>
            </a:r>
            <a:endParaRPr lang="tr-TR" sz="26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600" dirty="0" smtClean="0">
                <a:cs typeface="Times New Roman" pitchFamily="18" charset="0"/>
              </a:rPr>
              <a:t>Kuralların uygulanmasında çocuğa etkin bir rol ve sorumluluk verilir.</a:t>
            </a:r>
          </a:p>
          <a:p>
            <a:pPr algn="just"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2600" dirty="0" smtClean="0"/>
              <a:t>Cezalandırıcı olmayan (özellikle fiziksel şiddet),</a:t>
            </a:r>
          </a:p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2600" dirty="0" smtClean="0"/>
              <a:t>Soru sorma ve düşüncelerini  ifade etmenin teşvik edildiği,</a:t>
            </a:r>
          </a:p>
          <a:p>
            <a:pPr algn="just">
              <a:buFont typeface="Wingdings" pitchFamily="2" charset="2"/>
              <a:buChar char="Ø"/>
            </a:pPr>
            <a:endParaRPr lang="tr-TR" sz="28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REHBERLİK RESİMLER\ANNE-BABA-ÇOCU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84"/>
            <a:ext cx="9144000" cy="6847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8501122" cy="185736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OLUMLU DİSİPLİN YÖNTEMLERİ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(DAVRANIŞ YÖNETİMİ-DAVRANIŞ KAZANDIRMA)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betül çiftçi\Desktop\k_19124155_pozitifdisip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3116"/>
            <a:ext cx="6072230" cy="4357718"/>
          </a:xfrm>
          <a:prstGeom prst="rect">
            <a:avLst/>
          </a:prstGeom>
          <a:noFill/>
        </p:spPr>
      </p:pic>
      <p:pic>
        <p:nvPicPr>
          <p:cNvPr id="4098" name="Picture 2" descr="G:\hareketli gifler\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1547803"/>
            <a:ext cx="9429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hareketli gifler\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69160"/>
            <a:ext cx="9429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hareketli gifler\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3" y="4581128"/>
            <a:ext cx="9429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hareketli gifler\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5" y="1897583"/>
            <a:ext cx="9429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hareketli gifler\8fe08eab34fc32149cad60342a5c8d9a.gif.pagespeed.ce.5bz30KXpDA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3739"/>
            <a:ext cx="539552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hareketli gifler\8fe08eab34fc32149cad60342a5c8d9a.gif.pagespeed.ce.5bz30KXpDA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57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8543956" cy="2571768"/>
          </a:xfrm>
        </p:spPr>
        <p:txBody>
          <a:bodyPr>
            <a:normAutofit/>
          </a:bodyPr>
          <a:lstStyle/>
          <a:p>
            <a:pPr algn="just"/>
            <a:r>
              <a:rPr lang="tr-TR" b="1" dirty="0" smtClean="0">
                <a:solidFill>
                  <a:srgbClr val="00B050"/>
                </a:solidFill>
              </a:rPr>
              <a:t>Çocuğumuza davranışlarımızla örnek olmalıyız. Anne ve babalar çocuğundan yapmasını beklediği davranışlara kendi davranışlarıyla örnek olmalıdır. Çünkü; çocuklar özellikle okul öncesi yaşlarda anne babalarını taklit ederler. 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1026" name="Picture 2" descr="C:\Users\betül çiftçi\Desktop\anne çocuk kitap bakıyor.h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214686"/>
            <a:ext cx="3857651" cy="3457581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269776" y="3143248"/>
            <a:ext cx="4950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3200" dirty="0" smtClean="0"/>
              <a:t> </a:t>
            </a:r>
            <a:r>
              <a:rPr lang="tr-TR" sz="3200" b="1" dirty="0" smtClean="0">
                <a:solidFill>
                  <a:srgbClr val="0070C0"/>
                </a:solidFill>
              </a:rPr>
              <a:t>Çocuğumuzun iyi alışkanlıklar geliştirmesine yardımcı olmalıyız. Anne çocuğunda yerleştirmek istediği davranışlar için ona yardımcı olmalıdır. (video1)</a:t>
            </a:r>
            <a:endParaRPr lang="tr-TR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15\Desktop\hareketli gifler\Clochette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28662" cy="1285884"/>
          </a:xfrm>
          <a:prstGeom prst="rect">
            <a:avLst/>
          </a:prstGeom>
          <a:noFill/>
        </p:spPr>
      </p:pic>
      <p:pic>
        <p:nvPicPr>
          <p:cNvPr id="48131" name="Picture 3" descr="C:\Users\15\Desktop\hareketli gifler\Clochette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8"/>
            <a:ext cx="1000100" cy="1643074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Çocuğa Çözüm Yollarını Göstermek: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</a:t>
            </a:r>
            <a:r>
              <a:rPr lang="tr-TR" dirty="0" smtClean="0"/>
              <a:t>Olumsuz davranışın sonucunu söyleyip, yerine yapabileceği olumlu bir davranışı göstermek: Dolapları karıştırıyorsa, oynayabileceği birkaç eşya verebiliriz.Evin içinde sürekli koşup zıplayarak alttaki komşuyu rahatsız ediyorsa, bir odaya minder sererek orada istediği gibi oynamasını sağlayabilirsiniz.Çocuğunuz duvarları çiziyorsa, duvara, dolaba bir kâğıt asabilirsiniz.</a:t>
            </a:r>
            <a:br>
              <a:rPr lang="tr-TR" dirty="0" smtClean="0"/>
            </a:br>
            <a:endParaRPr lang="tr-TR" dirty="0" smtClean="0"/>
          </a:p>
          <a:p>
            <a:endParaRPr lang="tr-TR" dirty="0"/>
          </a:p>
        </p:txBody>
      </p:sp>
      <p:pic>
        <p:nvPicPr>
          <p:cNvPr id="48133" name="Picture 5" descr="C:\Users\15\Desktop\hareketli gifler\Clochette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572140"/>
            <a:ext cx="1357322" cy="1071570"/>
          </a:xfrm>
          <a:prstGeom prst="rect">
            <a:avLst/>
          </a:prstGeom>
          <a:noFill/>
        </p:spPr>
      </p:pic>
      <p:pic>
        <p:nvPicPr>
          <p:cNvPr id="48134" name="Picture 6" descr="C:\Users\15\Desktop\hareketli gifler\Clochette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715016"/>
            <a:ext cx="1214446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5\Desktop\hareketli gifler\956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5000636"/>
            <a:ext cx="1214446" cy="1643074"/>
          </a:xfrm>
          <a:prstGeom prst="rect">
            <a:avLst/>
          </a:prstGeom>
          <a:noFill/>
        </p:spPr>
      </p:pic>
      <p:pic>
        <p:nvPicPr>
          <p:cNvPr id="6145" name="Picture 1" descr="C:\Users\15\Desktop\hareketli gifler\956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1000100" cy="1643074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348" y="357166"/>
            <a:ext cx="8429652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400" dirty="0" smtClean="0"/>
              <a:t>	20 TL </a:t>
            </a:r>
          </a:p>
          <a:p>
            <a:pPr algn="just">
              <a:buNone/>
            </a:pPr>
            <a:r>
              <a:rPr lang="tr-TR" sz="2400" dirty="0" smtClean="0"/>
              <a:t>	Baba yorgun argın eve döndüğünde 5 yaşındaki oğlunu kapının önünde beklerken bulmuş. Çocuk babasına: "Baba 1 saatte ne kadar para kazanıyorsun?" diye sormuş.. Zaten yorgun gelen adam: "Bu senin işin değil!.." diye yanıtlamış. Bunun üzerine çocuk: "Babacığım, lütfen bilmek istiyorum." diye yanıt vermiş. Adam "İllaki bilmek istiyorsan 20 TL." diye yanıt vermiş. Bunun üzerine çocuk: "Peki bana </a:t>
            </a:r>
            <a:r>
              <a:rPr lang="tr-TR" sz="2400" smtClean="0"/>
              <a:t>10 TL </a:t>
            </a:r>
            <a:r>
              <a:rPr lang="tr-TR" sz="2400" dirty="0" smtClean="0"/>
              <a:t>borç verir misin?" diye sormuş. Adam iyice sinirlenip: "Benim senin saçma oyuncaklarına veya benzeri şeylerine ayıracak param yok, hadi derhal odana git ve kapını kapat!." demiş. Çocuk sessizce odasına çıkıp kapısını kapatmış. Adam sinirli-sinirli bu çocuk nasıl böyle şeylere cesaret eder diye düşünmüş. Aradan bir saat geçtikten sonra adam biraz daha sakinleşmiş ve çocuğa parayı neden istediğini bile sormadığını düşünmüş. 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hareketli gifler\0010-99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00625"/>
            <a:ext cx="11620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:\hareketli gifler\0010-99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5400624"/>
            <a:ext cx="11620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10000"/>
          </a:bodyPr>
          <a:lstStyle/>
          <a:p>
            <a:r>
              <a:rPr lang="tr-TR" b="1" u="sng" dirty="0" smtClean="0">
                <a:solidFill>
                  <a:srgbClr val="FF0000"/>
                </a:solidFill>
              </a:rPr>
              <a:t>Duyguların belirtilmesi:</a:t>
            </a:r>
            <a:r>
              <a:rPr lang="tr-TR" u="sng" dirty="0" smtClean="0">
                <a:solidFill>
                  <a:srgbClr val="FF0000"/>
                </a:solidFill>
              </a:rPr>
              <a:t> </a:t>
            </a:r>
            <a:r>
              <a:rPr lang="tr-TR" dirty="0" smtClean="0"/>
              <a:t>Olumsuz davranışının sonucu açıkladıktan sonra, annenin duyduğu olumsuz duyguları belirtmesi:</a:t>
            </a:r>
            <a:br>
              <a:rPr lang="tr-TR" dirty="0" smtClean="0"/>
            </a:br>
            <a:r>
              <a:rPr lang="tr-TR" dirty="0" smtClean="0"/>
              <a:t>— </a:t>
            </a:r>
            <a:r>
              <a:rPr lang="tr-TR" b="1" dirty="0" smtClean="0">
                <a:solidFill>
                  <a:srgbClr val="0070C0"/>
                </a:solidFill>
              </a:rPr>
              <a:t>Sokağa çıktığımızda bir şey almam için ağladığın zaman çok üzülüyorum, başım ağrıyor, seninle bir daha sokağa çıkmak istemiyorum.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solidFill>
                  <a:srgbClr val="7030A0"/>
                </a:solidFill>
              </a:rPr>
              <a:t>— Bu hareketi yaptığın zaman hiç hoşuma gitmiyor. Hele neden yapmaman gerektiğini açıkladığım halde yine yaptığın zaman çok üzülüyorum, beni artık dinlemediğini düşünüyorum.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solidFill>
                  <a:srgbClr val="00B050"/>
                </a:solidFill>
              </a:rPr>
              <a:t>— Çok şeker yediğinde dişlerin çürüyecek diye üzülüyorum.</a:t>
            </a:r>
            <a:endParaRPr lang="tr-TR" b="1" dirty="0">
              <a:solidFill>
                <a:srgbClr val="00B050"/>
              </a:solidFill>
            </a:endParaRPr>
          </a:p>
        </p:txBody>
      </p:sp>
      <p:pic>
        <p:nvPicPr>
          <p:cNvPr id="7172" name="Picture 4" descr="G:\hareketli gifler\0010-99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229200"/>
            <a:ext cx="11620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G:\hareketli gifler\0010-99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441475"/>
            <a:ext cx="11620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25302"/>
          </a:xfrm>
        </p:spPr>
        <p:txBody>
          <a:bodyPr>
            <a:normAutofit fontScale="92500" lnSpcReduction="10000"/>
          </a:bodyPr>
          <a:lstStyle/>
          <a:p>
            <a:r>
              <a:rPr lang="tr-TR" b="1" u="sng" dirty="0" smtClean="0">
                <a:solidFill>
                  <a:srgbClr val="FF0000"/>
                </a:solidFill>
              </a:rPr>
              <a:t>Beklentilerin belirtilip çocuğa seçme hakkı verilmesi : </a:t>
            </a:r>
            <a:r>
              <a:rPr lang="tr-TR" dirty="0" smtClean="0"/>
              <a:t>Anne çocuğa istemediği davranışı açıkça belirterek bunun yerine seçme hakkı vermelidir.</a:t>
            </a:r>
            <a:br>
              <a:rPr lang="tr-TR" dirty="0" smtClean="0"/>
            </a:br>
            <a:r>
              <a:rPr lang="tr-TR" b="1" dirty="0" smtClean="0">
                <a:solidFill>
                  <a:srgbClr val="00B050"/>
                </a:solidFill>
              </a:rPr>
              <a:t>— Saçlarının böyle dağınık olmasının istemiyorum.Ya her gün tarayıp toplayalım ya da kısa kestirelim</a:t>
            </a:r>
            <a:r>
              <a:rPr lang="tr-TR" dirty="0" smtClean="0"/>
              <a:t>.</a:t>
            </a:r>
            <a:br>
              <a:rPr lang="tr-TR" dirty="0" smtClean="0"/>
            </a:br>
            <a:r>
              <a:rPr lang="tr-TR" b="1" dirty="0" smtClean="0">
                <a:solidFill>
                  <a:srgbClr val="C00000"/>
                </a:solidFill>
              </a:rPr>
              <a:t>— Misafir varken gürültü yapmanı istemiyorum. Ya yanımızda sessizce oyna ya da odanda oyna.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solidFill>
                  <a:srgbClr val="FFC000"/>
                </a:solidFill>
              </a:rPr>
              <a:t>— Duvarları çizmeni istemiyorum çünkü görüntüsü çirkin oluyor ve duvarları boyamak için masraf yapmamız gerekiyor. İstersen bu kâğıdı duvara yapıştırayım, orada çiz ya da masanın üzerine koyayım orada çiz.</a:t>
            </a:r>
          </a:p>
          <a:p>
            <a:endParaRPr lang="tr-TR" dirty="0"/>
          </a:p>
        </p:txBody>
      </p:sp>
      <p:pic>
        <p:nvPicPr>
          <p:cNvPr id="8194" name="Picture 2" descr="G:\hareketli gifler\11-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30" y="764704"/>
            <a:ext cx="1047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hareketli gifler\11-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82" y="4264390"/>
            <a:ext cx="1047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hareketli gifler\11-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82" y="5373216"/>
            <a:ext cx="1047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G:\hareketli gifler\11-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52" y="3450853"/>
            <a:ext cx="1047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:\hareketli gifler\11-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30" y="1985962"/>
            <a:ext cx="1047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G:\hareketli gifler\4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18462"/>
            <a:ext cx="1054224" cy="15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G:\hareketli gifler\4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78" y="9394"/>
            <a:ext cx="838200" cy="118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</a:rPr>
              <a:t>Çocuğun yaptığı kötü davranışın sonuçlarını yaşamasını sağlamak :</a:t>
            </a:r>
            <a:r>
              <a:rPr lang="tr-TR" dirty="0" smtClean="0"/>
              <a:t>Tüm yöntemleri denedikten sonra, çocuğun istenmeyen davranışı hala devam ediyorsa artık davranışının sonuçlarını yaşaması gerekmektedir:</a:t>
            </a:r>
            <a:br>
              <a:rPr lang="tr-TR" dirty="0" smtClean="0"/>
            </a:br>
            <a:r>
              <a:rPr lang="tr-TR" b="1" dirty="0" smtClean="0">
                <a:solidFill>
                  <a:srgbClr val="00B0F0"/>
                </a:solidFill>
              </a:rPr>
              <a:t>— Sulu boya yaparken altına muşamba sermen gerektiğini daha önce anlatmıştım. Yine muşambasız resim yapmışsın, her yer sulu boya lekesi olmuş. Bu yüzden 1 hafta boyunca sulu boyalarını kaldırıyorum.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0242" name="Picture 2" descr="G:\hareketli gifler\4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711036"/>
            <a:ext cx="8382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hareketli gifler\4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41109"/>
            <a:ext cx="8382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:\hareketli gifler\4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838200" cy="90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G:\hareketli gifler\4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085184"/>
            <a:ext cx="946212" cy="11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G:\hareketli gifler\302.gif.pagespeed.ce.NrJ2eiH0dJ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72100"/>
            <a:ext cx="21145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G:\hareketli gifler\27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24944"/>
            <a:ext cx="1428750" cy="9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u="sng" dirty="0" smtClean="0">
                <a:solidFill>
                  <a:srgbClr val="FF0000"/>
                </a:solidFill>
                <a:latin typeface="Comic Sans MS" pitchFamily="66" charset="0"/>
              </a:rPr>
              <a:t>ANNE BABALARA TAVSİYELER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600" dirty="0" smtClean="0"/>
              <a:t>Onunla birlikte vakit geçirin,  kendini ifade etmesini sağlayın</a:t>
            </a:r>
          </a:p>
          <a:p>
            <a:pPr marL="0" indent="0"/>
            <a:r>
              <a:rPr lang="tr-TR" sz="2600" dirty="0" smtClean="0"/>
              <a:t>    Onun okul başarılarını uygun bir şekilde ödüllendirin,</a:t>
            </a:r>
          </a:p>
          <a:p>
            <a:pPr marL="0" indent="0"/>
            <a:r>
              <a:rPr lang="tr-TR" sz="2600" dirty="0" smtClean="0"/>
              <a:t>    Ona her zaman cesaret verin</a:t>
            </a:r>
          </a:p>
          <a:p>
            <a:pPr>
              <a:buFont typeface="Arial" charset="0"/>
              <a:buChar char="•"/>
            </a:pPr>
            <a:r>
              <a:rPr lang="tr-TR" sz="2600" dirty="0" smtClean="0"/>
              <a:t>Uyku düzeninin bozulmamasını sağlayın,</a:t>
            </a:r>
          </a:p>
          <a:p>
            <a:pPr>
              <a:buFont typeface="Arial" charset="0"/>
              <a:buChar char="•"/>
            </a:pPr>
            <a:r>
              <a:rPr lang="tr-TR" sz="2600" dirty="0" smtClean="0"/>
              <a:t>Ders çalışırken belli aralarla dinlenmesini sağlayın,</a:t>
            </a:r>
          </a:p>
          <a:p>
            <a:pPr>
              <a:buFont typeface="Arial" charset="0"/>
              <a:buChar char="•"/>
            </a:pPr>
            <a:r>
              <a:rPr lang="tr-TR" sz="2600" dirty="0" smtClean="0"/>
              <a:t>Yaşıtları ve başkaları ile onu kıyaslamayın</a:t>
            </a:r>
            <a:r>
              <a:rPr lang="tr-TR" sz="2600" b="1" dirty="0" smtClean="0"/>
              <a:t>,</a:t>
            </a:r>
          </a:p>
          <a:p>
            <a:pPr>
              <a:buFont typeface="Arial" charset="0"/>
              <a:buChar char="•"/>
            </a:pPr>
            <a:r>
              <a:rPr lang="tr-TR" sz="2600" dirty="0" smtClean="0"/>
              <a:t>Çocuğunuz ile çok zaman geçirmeye  değil nitelikli zaman  geçirmeye önem verin. </a:t>
            </a:r>
          </a:p>
          <a:p>
            <a:pPr>
              <a:buFont typeface="Arial" charset="0"/>
              <a:buChar char="•"/>
            </a:pPr>
            <a:r>
              <a:rPr lang="tr-TR" sz="2600" dirty="0" smtClean="0"/>
              <a:t>Sürekli ders çalışmasını engelleyin</a:t>
            </a:r>
            <a:endParaRPr lang="tr-T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u="sng" dirty="0" smtClean="0">
                <a:solidFill>
                  <a:srgbClr val="FF0000"/>
                </a:solidFill>
                <a:latin typeface="Comic Sans MS" pitchFamily="66" charset="0"/>
              </a:rPr>
              <a:t>ANNE BABALARA TAVSİYELER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Disiplin konusunda tutarlı ve kararlı bir tutum sergileyin. </a:t>
            </a:r>
          </a:p>
          <a:p>
            <a:r>
              <a:rPr lang="tr-TR" sz="2800" dirty="0" smtClean="0"/>
              <a:t>Kuralların gerekçelerini belirtin, uyulması  konusunda ebeveynler olarak aynı tutumu sergileyin.</a:t>
            </a:r>
          </a:p>
          <a:p>
            <a:r>
              <a:rPr lang="tr-TR" sz="2800" dirty="0" smtClean="0"/>
              <a:t>Çocuğunuza uygun, dikkatini dağıtmayacak bir ders çalışma ortamı hazırlayın.</a:t>
            </a:r>
          </a:p>
          <a:p>
            <a:r>
              <a:rPr lang="tr-TR" sz="2800" dirty="0" smtClean="0"/>
              <a:t>Ondan yapamayacağı şeyler istemeyin,</a:t>
            </a:r>
          </a:p>
          <a:p>
            <a:r>
              <a:rPr lang="tr-TR" sz="2800" dirty="0" smtClean="0"/>
              <a:t>Gelişimine uygun görevler vererek sorumluluk duygusunu geliştirmeye çalışın.</a:t>
            </a:r>
          </a:p>
          <a:p>
            <a:endParaRPr lang="tr-TR" sz="2600" dirty="0" smtClean="0"/>
          </a:p>
          <a:p>
            <a:endParaRPr lang="tr-TR" sz="2600" dirty="0" smtClean="0"/>
          </a:p>
          <a:p>
            <a:endParaRPr lang="tr-TR" dirty="0"/>
          </a:p>
        </p:txBody>
      </p:sp>
      <p:pic>
        <p:nvPicPr>
          <p:cNvPr id="13314" name="Picture 2" descr="G:\hareketli gifler\61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620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G:\hareketli gifler\61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24" y="5949280"/>
            <a:ext cx="9620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G:\hareketli gifler\61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39" y="5787186"/>
            <a:ext cx="9620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G:\hareketli gifler\61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096000"/>
            <a:ext cx="9620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G:\hareketli gifler\61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77072"/>
            <a:ext cx="9620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hareketli gifler\72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44" y="5408112"/>
            <a:ext cx="43243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G:\hareketli gifler\72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" y="5486400"/>
            <a:ext cx="43243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u="sng" dirty="0" smtClean="0">
                <a:solidFill>
                  <a:srgbClr val="FF0000"/>
                </a:solidFill>
                <a:latin typeface="Comic Sans MS" pitchFamily="66" charset="0"/>
              </a:rPr>
              <a:t>ANNE BABALARA TAVSİYELER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3000" dirty="0" smtClean="0"/>
              <a:t>Anne-babaların yaptığı çok yaygın bir hata her yanlış davranışa aynı şiddette tepki vermektir. Anne-babalar etkili olabilmek için tepkilerini davranışın ciddiyetine göre ayarlamalıdır. </a:t>
            </a:r>
          </a:p>
          <a:p>
            <a:r>
              <a:rPr lang="tr-TR" sz="3000" b="1" dirty="0" smtClean="0"/>
              <a:t>Zor ve şiddet kullanılarak davranışı yönlendirmeye çalışan anne-babalar; </a:t>
            </a:r>
          </a:p>
          <a:p>
            <a:r>
              <a:rPr lang="tr-TR" sz="3000" b="1" dirty="0" smtClean="0"/>
              <a:t>Çocuğun kendilerine karşı korku içinde olmasına, çocuğun öfkeli ve saldırgan olmasına, kendi problemlerini şiddet yoluyla çözümlemeye çalışmasına sebep olur. 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ATT226555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2924944"/>
            <a:ext cx="5072063" cy="391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ATT226555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4984"/>
            <a:ext cx="5072063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9512" y="260648"/>
            <a:ext cx="88569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kdörtgen 4"/>
          <p:cNvSpPr/>
          <p:nvPr/>
        </p:nvSpPr>
        <p:spPr>
          <a:xfrm>
            <a:off x="1043608" y="3789040"/>
            <a:ext cx="7344816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r-TR" sz="5400" b="1" dirty="0">
                <a:solidFill>
                  <a:srgbClr val="7030A0"/>
                </a:solidFill>
                <a:cs typeface="Times New Roman" pitchFamily="18" charset="0"/>
              </a:rPr>
              <a:t>Dinlemek bir beceridir</a:t>
            </a:r>
            <a:r>
              <a:rPr lang="tr-TR" sz="5400" b="1" dirty="0">
                <a:solidFill>
                  <a:srgbClr val="00B050"/>
                </a:solidFill>
                <a:cs typeface="Times New Roman" pitchFamily="18" charset="0"/>
              </a:rPr>
              <a:t>, </a:t>
            </a:r>
          </a:p>
          <a:p>
            <a:pPr algn="ctr">
              <a:lnSpc>
                <a:spcPct val="90000"/>
              </a:lnSpc>
              <a:defRPr/>
            </a:pPr>
            <a:r>
              <a:rPr lang="tr-TR" sz="5400" b="1" dirty="0">
                <a:solidFill>
                  <a:srgbClr val="FFC000"/>
                </a:solidFill>
                <a:cs typeface="Times New Roman" pitchFamily="18" charset="0"/>
              </a:rPr>
              <a:t>Dinlediğiniz için,</a:t>
            </a:r>
          </a:p>
          <a:p>
            <a:pPr algn="ctr">
              <a:lnSpc>
                <a:spcPct val="90000"/>
              </a:lnSpc>
              <a:defRPr/>
            </a:pPr>
            <a:r>
              <a:rPr lang="tr-TR" sz="5400" b="1" dirty="0">
                <a:solidFill>
                  <a:srgbClr val="00B050"/>
                </a:solidFill>
                <a:cs typeface="Times New Roman" pitchFamily="18" charset="0"/>
              </a:rPr>
              <a:t>Teşekkürler </a:t>
            </a:r>
          </a:p>
        </p:txBody>
      </p:sp>
    </p:spTree>
    <p:extLst>
      <p:ext uri="{BB962C8B-B14F-4D97-AF65-F5344CB8AC3E}">
        <p14:creationId xmlns:p14="http://schemas.microsoft.com/office/powerpoint/2010/main" val="26061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686800" cy="6429420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Belki de gerçekten lazımdı. Yukarı çocuğun odasına çıkmış ve kapıyı açmış.. Yatağında olan çocuğa: "Uyuyor musun?" diye sormuş. Çocuk "Hayır" diye yanıtlamış. "Al bakalım istediğin 10 TL </a:t>
            </a:r>
            <a:r>
              <a:rPr lang="tr-TR" sz="2400" dirty="0" err="1" smtClean="0"/>
              <a:t>yi</a:t>
            </a:r>
            <a:r>
              <a:rPr lang="tr-TR" sz="2400" dirty="0" smtClean="0"/>
              <a:t>. Sana az önce sert davrandığım için üzgünüm ama uzun ve yorucu bir gün geçirdim." demiş.. Çocuk sevinçle haykırmış; "teşekkürler babacığım." Yastığının altından diğer buruşuk paraları çıkarmış. Adamın suratına bakmış ve yavaşça paraları saymış. Bunu gören adam iyice sinirlenerek: "Paran olduğu halde neden benden para istiyorsun? Benim senin saçma çocuk oyunlarına ayıracak vaktim yok." demiş.. Çocuk: "Ama yeterince yoktu." demiş ve paraları babasına uzatarak: "İşte 20 TL. 1 saatini alabilir miyim?" demiş..</a:t>
            </a:r>
            <a:endParaRPr lang="tr-TR" sz="2400" dirty="0"/>
          </a:p>
        </p:txBody>
      </p:sp>
      <p:pic>
        <p:nvPicPr>
          <p:cNvPr id="5121" name="Picture 1" descr="C:\Users\15\Desktop\hareketli gifler\9232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60"/>
            <a:ext cx="2928926" cy="1785950"/>
          </a:xfrm>
          <a:prstGeom prst="rect">
            <a:avLst/>
          </a:prstGeom>
          <a:noFill/>
        </p:spPr>
      </p:pic>
      <p:pic>
        <p:nvPicPr>
          <p:cNvPr id="5122" name="Picture 2" descr="C:\Users\15\Desktop\hareketli gifler\9232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714884"/>
            <a:ext cx="3286148" cy="1928826"/>
          </a:xfrm>
          <a:prstGeom prst="rect">
            <a:avLst/>
          </a:prstGeom>
          <a:noFill/>
        </p:spPr>
      </p:pic>
      <p:pic>
        <p:nvPicPr>
          <p:cNvPr id="5123" name="Picture 3" descr="C:\Users\15\Desktop\hareketli gifler\9232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643446"/>
            <a:ext cx="2357454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REHBERLİK RESİMLER\rehberlik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22" y="260646"/>
            <a:ext cx="9168204" cy="6597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5840435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 smtClean="0">
                <a:solidFill>
                  <a:srgbClr val="FF6600"/>
                </a:solidFill>
                <a:latin typeface="Comic Sans MS" pitchFamily="66" charset="0"/>
              </a:rPr>
              <a:t>Çocuğunuzun nasıl bir yetişkin olmasını istersiniz?</a:t>
            </a:r>
            <a:endParaRPr lang="tr-TR" sz="5400" b="1" dirty="0"/>
          </a:p>
        </p:txBody>
      </p:sp>
      <p:pic>
        <p:nvPicPr>
          <p:cNvPr id="3073" name="Picture 1" descr="C:\Users\15\Desktop\seminer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9144000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001156" cy="4525963"/>
          </a:xfrm>
        </p:spPr>
        <p:txBody>
          <a:bodyPr>
            <a:normAutofit/>
          </a:bodyPr>
          <a:lstStyle/>
          <a:p>
            <a:pPr algn="ctr"/>
            <a:endParaRPr lang="tr-TR" sz="5400" dirty="0" smtClean="0"/>
          </a:p>
          <a:p>
            <a:pPr algn="ctr">
              <a:buNone/>
            </a:pPr>
            <a:r>
              <a:rPr lang="tr-TR" sz="5400" b="1" dirty="0" smtClean="0">
                <a:solidFill>
                  <a:srgbClr val="FF0000"/>
                </a:solidFill>
              </a:rPr>
              <a:t>OLUMLU VE OLUMSUZ ÇOCUK YETİŞTİRME TUTUMLARI</a:t>
            </a:r>
            <a:endParaRPr lang="tr-TR" sz="5400" b="1" dirty="0">
              <a:solidFill>
                <a:srgbClr val="FF0000"/>
              </a:solidFill>
            </a:endParaRPr>
          </a:p>
        </p:txBody>
      </p:sp>
      <p:pic>
        <p:nvPicPr>
          <p:cNvPr id="46081" name="Picture 1" descr="C:\Users\15\Desktop\hareketli gifler\2aae438b93ee8f8a918721842b487e59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000372"/>
            <a:ext cx="2857520" cy="3857628"/>
          </a:xfrm>
          <a:prstGeom prst="rect">
            <a:avLst/>
          </a:prstGeom>
          <a:noFill/>
        </p:spPr>
      </p:pic>
      <p:pic>
        <p:nvPicPr>
          <p:cNvPr id="46082" name="Picture 2" descr="C:\Users\15\Desktop\hareketli gifler\2aae438b93ee8f8a918721842b487e59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2786050" cy="2786082"/>
          </a:xfrm>
          <a:prstGeom prst="rect">
            <a:avLst/>
          </a:prstGeom>
          <a:noFill/>
        </p:spPr>
      </p:pic>
      <p:pic>
        <p:nvPicPr>
          <p:cNvPr id="46083" name="Picture 3" descr="C:\Users\15\Desktop\hareketli gifler\2aae438b93ee8f8a918721842b487e59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071810"/>
            <a:ext cx="2500298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ANNE BABA TUTUMLARI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1600200"/>
            <a:ext cx="5643602" cy="49720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Aşırı Baskıcı ve Otoriter Tutum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Aşırı Hoşgörülü, Serbest Tutum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Aşırı Koruyucu Tutum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Dengesiz ve Kararsız Tutum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İlgisiz ve Duyarsız Tutum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Demokratik Tutum </a:t>
            </a:r>
          </a:p>
          <a:p>
            <a:pPr>
              <a:buNone/>
            </a:pPr>
            <a:endParaRPr lang="tr-TR" dirty="0"/>
          </a:p>
        </p:txBody>
      </p:sp>
      <p:graphicFrame>
        <p:nvGraphicFramePr>
          <p:cNvPr id="121860" name="Object 2"/>
          <p:cNvGraphicFramePr>
            <a:graphicFrameLocks noChangeAspect="1"/>
          </p:cNvGraphicFramePr>
          <p:nvPr/>
        </p:nvGraphicFramePr>
        <p:xfrm>
          <a:off x="5786446" y="1928802"/>
          <a:ext cx="3357554" cy="475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hoto Editor Photo" r:id="rId3" imgW="1457143" imgH="961905" progId="">
                  <p:embed/>
                </p:oleObj>
              </mc:Choice>
              <mc:Fallback>
                <p:oleObj name="Photo Editor Photo" r:id="rId3" imgW="1457143" imgH="961905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1928802"/>
                        <a:ext cx="3357554" cy="4759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Aşırı Baskıcı ve Otoriter Tutum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348" y="1142984"/>
            <a:ext cx="8429652" cy="478634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tr-TR" dirty="0" smtClean="0"/>
              <a:t>Çocuğun ilgi ve istekleri dikkate alınmaz.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tr-TR" dirty="0" smtClean="0"/>
              <a:t>Çocuğu anlama onun seviyesine inme çabası gösterilmez.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tr-TR" dirty="0" smtClean="0"/>
              <a:t>Çocuğa nedenleri açıklanmayan kurallar konur, bu kurallara uymadığı takdirde </a:t>
            </a:r>
            <a:r>
              <a:rPr lang="tr-TR" dirty="0" smtClean="0">
                <a:solidFill>
                  <a:srgbClr val="002A56"/>
                </a:solidFill>
              </a:rPr>
              <a:t>ceza</a:t>
            </a:r>
            <a:r>
              <a:rPr lang="tr-TR" dirty="0" smtClean="0"/>
              <a:t> verilir. Kurallara sorgulamadan uyması beklenir.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tr-TR" dirty="0" smtClean="0"/>
              <a:t>Sürekli eleştiren, yargılayan, suçlayan anne-babalardır.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tr-TR" dirty="0" smtClean="0"/>
              <a:t>Çocuktan yaşının üzerinde bir olgunluk beklenir ve ona özgürlük tanınmaz. 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44035" name="Picture 3" descr="C:\Users\15\Desktop\hareketli gifler\2bc41719431c386aa527b4fc73dfea9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557213" cy="904878"/>
          </a:xfrm>
          <a:prstGeom prst="rect">
            <a:avLst/>
          </a:prstGeom>
          <a:noFill/>
        </p:spPr>
      </p:pic>
      <p:pic>
        <p:nvPicPr>
          <p:cNvPr id="44036" name="Picture 4" descr="C:\Users\15\Desktop\hareketli gifler\2bc41719431c386aa527b4fc73dfea9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928694" cy="833440"/>
          </a:xfrm>
          <a:prstGeom prst="rect">
            <a:avLst/>
          </a:prstGeom>
          <a:noFill/>
        </p:spPr>
      </p:pic>
      <p:pic>
        <p:nvPicPr>
          <p:cNvPr id="44037" name="Picture 5" descr="C:\Users\15\Desktop\hareketli gifler\2bc41719431c386aa527b4fc73dfea9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85775" cy="857256"/>
          </a:xfrm>
          <a:prstGeom prst="rect">
            <a:avLst/>
          </a:prstGeom>
          <a:noFill/>
        </p:spPr>
      </p:pic>
      <p:pic>
        <p:nvPicPr>
          <p:cNvPr id="44039" name="Picture 7" descr="C:\Users\15\Desktop\hareketli gifler\2bc41719431c386aa527b4fc73dfea9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857892"/>
            <a:ext cx="914403" cy="642942"/>
          </a:xfrm>
          <a:prstGeom prst="rect">
            <a:avLst/>
          </a:prstGeom>
          <a:noFill/>
        </p:spPr>
      </p:pic>
      <p:pic>
        <p:nvPicPr>
          <p:cNvPr id="44041" name="Picture 9" descr="C:\Users\15\Desktop\hareketli gifler\2bc41719431c386aa527b4fc73dfea9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786454"/>
            <a:ext cx="1000132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9999"/>
        </a:hlink>
        <a:folHlink>
          <a:srgbClr val="99CC00"/>
        </a:folHlink>
      </a:clrScheme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CC3300"/>
        </a:hlink>
        <a:folHlink>
          <a:srgbClr val="99660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3333CC"/>
        </a:hlink>
        <a:folHlink>
          <a:srgbClr val="AF67FF"/>
        </a:folHlink>
      </a:clrScheme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DEF6F1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66CC"/>
        </a:hlink>
        <a:folHlink>
          <a:srgbClr val="00A800"/>
        </a:folHlink>
      </a:clrScheme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D9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FF5050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00808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00FFFF"/>
        </a:hlink>
        <a:folHlink>
          <a:srgbClr val="00FF00"/>
        </a:folHlink>
      </a:clrScheme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8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FF99"/>
        </a:hlink>
        <a:folHlink>
          <a:srgbClr val="D3A219"/>
        </a:folHlink>
      </a:clrScheme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000099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66CCFF"/>
        </a:hlink>
        <a:folHlink>
          <a:srgbClr val="FFE701"/>
        </a:folHlink>
      </a:clrScheme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0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66CCFF"/>
        </a:hlink>
        <a:folHlink>
          <a:srgbClr val="F0E500"/>
        </a:folHlink>
      </a:clrScheme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686B5D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CC66"/>
        </a:hlink>
        <a:folHlink>
          <a:srgbClr val="E9DCB9"/>
        </a:folHlink>
      </a:clrScheme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666699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99CCFF"/>
        </a:hlink>
        <a:folHlink>
          <a:srgbClr val="FFFF99"/>
        </a:folHlink>
      </a:clrScheme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523E26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1089</TotalTime>
  <Words>1041</Words>
  <Application>Microsoft Office PowerPoint</Application>
  <PresentationFormat>Ekran Gösterisi (4:3)</PresentationFormat>
  <Paragraphs>118</Paragraphs>
  <Slides>36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9" baseType="lpstr">
      <vt:lpstr>Ofis Teması</vt:lpstr>
      <vt:lpstr>Office 主题</vt:lpstr>
      <vt:lpstr>Photo Editor Photo</vt:lpstr>
      <vt:lpstr>PowerPoint Sunusu</vt:lpstr>
      <vt:lpstr>ÇOCUK YETİŞTİRME TUTUMLARI</vt:lpstr>
      <vt:lpstr>PowerPoint Sunusu</vt:lpstr>
      <vt:lpstr>PowerPoint Sunusu</vt:lpstr>
      <vt:lpstr>PowerPoint Sunusu</vt:lpstr>
      <vt:lpstr>PowerPoint Sunusu</vt:lpstr>
      <vt:lpstr>PowerPoint Sunusu</vt:lpstr>
      <vt:lpstr>ANNE BABA TUTUMLARI</vt:lpstr>
      <vt:lpstr>Aşırı Baskıcı ve Otoriter Tutum</vt:lpstr>
      <vt:lpstr>PowerPoint Sunusu</vt:lpstr>
      <vt:lpstr>Bu şekilde yetişen çocuklar;</vt:lpstr>
      <vt:lpstr>Aşırı Hoşgörülü, Serbest Tutum</vt:lpstr>
      <vt:lpstr>Bu şekilde yetişen çocuklar;</vt:lpstr>
      <vt:lpstr>PowerPoint Sunusu</vt:lpstr>
      <vt:lpstr>PowerPoint Sunusu</vt:lpstr>
      <vt:lpstr>PowerPoint Sunusu</vt:lpstr>
      <vt:lpstr>Aşırı Koruyucu Tutum</vt:lpstr>
      <vt:lpstr>Bu şekilde yetişen çocuklar;</vt:lpstr>
      <vt:lpstr>PowerPoint Sunusu</vt:lpstr>
      <vt:lpstr>Dengesiz ve Kararsız Tutum</vt:lpstr>
      <vt:lpstr>Bu şekilde yetişen çocuklar;</vt:lpstr>
      <vt:lpstr>İlgisiz ve Duyarsız Tutum </vt:lpstr>
      <vt:lpstr>Bu şekilde yetişen çocuklar;</vt:lpstr>
      <vt:lpstr>PowerPoint Sunusu</vt:lpstr>
      <vt:lpstr>Demokratik Tutum</vt:lpstr>
      <vt:lpstr>PowerPoint Sunusu</vt:lpstr>
      <vt:lpstr>OLUMLU DİSİPLİN YÖNTEMLERİ (DAVRANIŞ YÖNETİMİ-DAVRANIŞ KAZANDIRMA)</vt:lpstr>
      <vt:lpstr>PowerPoint Sunusu</vt:lpstr>
      <vt:lpstr>PowerPoint Sunusu</vt:lpstr>
      <vt:lpstr>PowerPoint Sunusu</vt:lpstr>
      <vt:lpstr>PowerPoint Sunusu</vt:lpstr>
      <vt:lpstr>PowerPoint Sunusu</vt:lpstr>
      <vt:lpstr>ANNE BABALARA TAVSİYELER</vt:lpstr>
      <vt:lpstr>ANNE BABALARA TAVSİYELER</vt:lpstr>
      <vt:lpstr>ANNE BABALARA TAVSİYELER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 YETİŞTİRME TUTUMLARI VE DAVRANIŞ YÖNETİMİ</dc:title>
  <dc:creator>ahmetince</dc:creator>
  <cp:lastModifiedBy>asus</cp:lastModifiedBy>
  <cp:revision>95</cp:revision>
  <dcterms:modified xsi:type="dcterms:W3CDTF">2017-05-02T15:13:14Z</dcterms:modified>
</cp:coreProperties>
</file>