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44F62-21F8-4841-85F8-B19CFB94A0F4}" type="datetimeFigureOut">
              <a:rPr lang="tr-TR" smtClean="0"/>
              <a:t>31.05.2017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350A5F-9547-47AC-ACDA-3E88EF2F3D68}" type="slidenum">
              <a:rPr lang="tr-TR" smtClean="0"/>
              <a:t>‹#›</a:t>
            </a:fld>
            <a:endParaRPr lang="tr-TR"/>
          </a:p>
        </p:txBody>
      </p:sp>
    </p:spTree>
    <p:extLst>
      <p:ext uri="{BB962C8B-B14F-4D97-AF65-F5344CB8AC3E}">
        <p14:creationId xmlns:p14="http://schemas.microsoft.com/office/powerpoint/2010/main" val="820920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www.egitimhane.com </a:t>
            </a:r>
            <a:endParaRPr lang="tr-TR"/>
          </a:p>
        </p:txBody>
      </p:sp>
      <p:sp>
        <p:nvSpPr>
          <p:cNvPr id="4" name="Slayt Numarası Yer Tutucusu 3"/>
          <p:cNvSpPr>
            <a:spLocks noGrp="1"/>
          </p:cNvSpPr>
          <p:nvPr>
            <p:ph type="sldNum" sz="quarter" idx="10"/>
          </p:nvPr>
        </p:nvSpPr>
        <p:spPr/>
        <p:txBody>
          <a:bodyPr/>
          <a:lstStyle/>
          <a:p>
            <a:fld id="{1B350A5F-9547-47AC-ACDA-3E88EF2F3D68}" type="slidenum">
              <a:rPr lang="tr-TR" smtClean="0"/>
              <a:t>19</a:t>
            </a:fld>
            <a:endParaRPr lang="tr-TR"/>
          </a:p>
        </p:txBody>
      </p:sp>
    </p:spTree>
    <p:extLst>
      <p:ext uri="{BB962C8B-B14F-4D97-AF65-F5344CB8AC3E}">
        <p14:creationId xmlns:p14="http://schemas.microsoft.com/office/powerpoint/2010/main" val="110476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0B69D64-7AE6-4887-9FC1-2E4A55CFFBF1}" type="datetimeFigureOut">
              <a:rPr lang="tr-TR" smtClean="0"/>
              <a:t>31.05.2017</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86C226E-72FA-4C27-A7C0-CD616BF997A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80B69D64-7AE6-4887-9FC1-2E4A55CFFBF1}" type="datetimeFigureOut">
              <a:rPr lang="tr-TR" smtClean="0"/>
              <a:t>31.05.2017</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86C226E-72FA-4C27-A7C0-CD616BF997A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0B69D64-7AE6-4887-9FC1-2E4A55CFFBF1}" type="datetimeFigureOut">
              <a:rPr lang="tr-TR" smtClean="0"/>
              <a:t>31.05.2017</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386C226E-72FA-4C27-A7C0-CD616BF997A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80B69D64-7AE6-4887-9FC1-2E4A55CFFBF1}" type="datetimeFigureOut">
              <a:rPr lang="tr-TR" smtClean="0"/>
              <a:t>31.05.2017</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80B69D64-7AE6-4887-9FC1-2E4A55CFFBF1}" type="datetimeFigureOut">
              <a:rPr lang="tr-TR" smtClean="0"/>
              <a:t>31.05.2017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86C226E-72FA-4C27-A7C0-CD616BF997A1}" type="slidenum">
              <a:rPr lang="tr-TR" smtClean="0"/>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0B69D64-7AE6-4887-9FC1-2E4A55CFFBF1}" type="datetimeFigureOut">
              <a:rPr lang="tr-TR" smtClean="0"/>
              <a:t>31.05.2017</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86C226E-72FA-4C27-A7C0-CD616BF997A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EBEVEYN EĞİTİMİ SEMİNERİ-8</a:t>
            </a:r>
            <a:endParaRPr lang="tr-TR" dirty="0"/>
          </a:p>
        </p:txBody>
      </p:sp>
      <p:sp>
        <p:nvSpPr>
          <p:cNvPr id="3" name="2 Alt Başlık"/>
          <p:cNvSpPr>
            <a:spLocks noGrp="1"/>
          </p:cNvSpPr>
          <p:nvPr>
            <p:ph type="subTitle" idx="1"/>
          </p:nvPr>
        </p:nvSpPr>
        <p:spPr>
          <a:xfrm>
            <a:off x="3347864" y="3933056"/>
            <a:ext cx="5114778" cy="1101248"/>
          </a:xfrm>
        </p:spPr>
        <p:txBody>
          <a:bodyPr/>
          <a:lstStyle/>
          <a:p>
            <a:r>
              <a:rPr lang="tr-TR" dirty="0" smtClean="0"/>
              <a:t>“Çocuk Yetiştirirken Sevgi-Disiplin Dengesi”</a:t>
            </a:r>
            <a:endParaRPr lang="tr-TR" dirty="0"/>
          </a:p>
        </p:txBody>
      </p:sp>
      <p:sp>
        <p:nvSpPr>
          <p:cNvPr id="4" name="3 Metin kutusu"/>
          <p:cNvSpPr txBox="1"/>
          <p:nvPr/>
        </p:nvSpPr>
        <p:spPr>
          <a:xfrm>
            <a:off x="5004048" y="5877272"/>
            <a:ext cx="2497800"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tr-TR" b="1" dirty="0" smtClean="0"/>
              <a:t>Hazırlayan</a:t>
            </a:r>
            <a:r>
              <a:rPr lang="tr-TR" dirty="0" smtClean="0"/>
              <a:t>:Murat GÜL</a:t>
            </a:r>
            <a:endParaRPr lang="tr-TR" dirty="0"/>
          </a:p>
        </p:txBody>
      </p:sp>
      <p:pic>
        <p:nvPicPr>
          <p:cNvPr id="25602" name="Picture 2" descr="çocuk sevgisi png ile ilgili görsel sonucu"/>
          <p:cNvPicPr>
            <a:picLocks noChangeAspect="1" noChangeArrowheads="1"/>
          </p:cNvPicPr>
          <p:nvPr/>
        </p:nvPicPr>
        <p:blipFill>
          <a:blip r:embed="rId2" cstate="print"/>
          <a:srcRect/>
          <a:stretch>
            <a:fillRect/>
          </a:stretch>
        </p:blipFill>
        <p:spPr bwMode="auto">
          <a:xfrm>
            <a:off x="-324544" y="764704"/>
            <a:ext cx="3810000" cy="443865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ctr">
              <a:lnSpc>
                <a:spcPct val="150000"/>
              </a:lnSpc>
            </a:pPr>
            <a:r>
              <a:rPr lang="tr-TR" dirty="0" smtClean="0"/>
              <a:t> Çocuklarınızın davranışlarının altında yatan nedeni bilmeniz de sorunların daha kolay çözülmesinde ve çocuğa uygun olan davranış için yol göstermenizde faydalı olacaktır. </a:t>
            </a:r>
          </a:p>
          <a:p>
            <a:pPr algn="ctr">
              <a:lnSpc>
                <a:spcPct val="150000"/>
              </a:lnSpc>
              <a:buNone/>
            </a:pPr>
            <a:r>
              <a:rPr lang="tr-TR" b="1" i="1" u="sng" dirty="0" smtClean="0">
                <a:solidFill>
                  <a:srgbClr val="FF0000"/>
                </a:solidFill>
              </a:rPr>
              <a:t>Örn:</a:t>
            </a:r>
            <a:r>
              <a:rPr lang="tr-TR" dirty="0" smtClean="0"/>
              <a:t> Tepinerek ağlama tepkisinin altında kardeşini kıskanması ya da kendisi ile ilgilenilmediğini düşünmesi gibi gizli bir neden olabilir.</a:t>
            </a:r>
            <a:endParaRPr lang="tr-TR"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gn="ctr">
              <a:lnSpc>
                <a:spcPct val="150000"/>
              </a:lnSpc>
            </a:pPr>
            <a:r>
              <a:rPr lang="tr-TR" dirty="0" smtClean="0"/>
              <a:t>Olumsuz bir davranış sergilediğinde davranışını onaylamadığınızı gerekçeleriniz ile açıklayın. </a:t>
            </a:r>
          </a:p>
          <a:p>
            <a:pPr algn="ctr">
              <a:lnSpc>
                <a:spcPct val="150000"/>
              </a:lnSpc>
              <a:buNone/>
            </a:pPr>
            <a:r>
              <a:rPr lang="tr-TR" b="1" i="1" u="sng" dirty="0" smtClean="0">
                <a:solidFill>
                  <a:srgbClr val="FF0000"/>
                </a:solidFill>
              </a:rPr>
              <a:t>Örn: </a:t>
            </a:r>
            <a:r>
              <a:rPr lang="tr-TR" dirty="0" smtClean="0"/>
              <a:t>Küfür ettiği zaman; Küfür etmeni kesinlikle istemiyorum. Bu davranışın senin davranışın olduğunu düşünmüyorum, şu anda çok öfkeli/üzgün v.b olmalısın, küfür etmek yerine kendini nasıl ifade edebilir, nasıl davranabilirdin şeklinde farklı çözümler üzerine odaklanılmasında fayda vardır.</a:t>
            </a:r>
            <a:endParaRPr lang="tr-TR"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lnSpc>
                <a:spcPct val="150000"/>
              </a:lnSpc>
            </a:pPr>
            <a:r>
              <a:rPr lang="tr-TR" dirty="0" smtClean="0"/>
              <a:t>Emir verici tarzda konuşmak yerine çocuğunuza yapması gereken </a:t>
            </a:r>
            <a:r>
              <a:rPr lang="tr-TR" dirty="0" smtClean="0">
                <a:solidFill>
                  <a:srgbClr val="FF0000"/>
                </a:solidFill>
              </a:rPr>
              <a:t>alternatifleri sunarak </a:t>
            </a:r>
            <a:r>
              <a:rPr lang="tr-TR" dirty="0" smtClean="0"/>
              <a:t>seçimi kendisine bırakın. Bu ona hem kontrolün sizde olduğunu gösterecek hem de seçim yapması kendisine güven duymasına ve hoşuna gitmesine neden olacaktır.</a:t>
            </a:r>
            <a:endParaRPr lang="tr-TR"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lnSpc>
                <a:spcPct val="150000"/>
              </a:lnSpc>
            </a:pPr>
            <a:r>
              <a:rPr lang="tr-TR" dirty="0" smtClean="0"/>
              <a:t>Anne ve babanın sözleri ve davranışları ile çocuklarına model olması gerektiğini unutmayın.</a:t>
            </a:r>
          </a:p>
          <a:p>
            <a:pPr algn="ctr">
              <a:lnSpc>
                <a:spcPct val="150000"/>
              </a:lnSpc>
              <a:buNone/>
            </a:pPr>
            <a:r>
              <a:rPr lang="tr-TR" b="1" i="1" u="sng" dirty="0" smtClean="0">
                <a:solidFill>
                  <a:srgbClr val="FF0000"/>
                </a:solidFill>
              </a:rPr>
              <a:t> Örn: </a:t>
            </a:r>
            <a:r>
              <a:rPr lang="tr-TR" dirty="0" smtClean="0"/>
              <a:t> Gazlı içeceğin sağlığı için iyi olmadığını söyleyip içmesine izin vermeyip sonrasında yanında sizin içmeniz gibi…</a:t>
            </a:r>
            <a:endParaRPr lang="tr-TR"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algn="ctr">
              <a:lnSpc>
                <a:spcPct val="150000"/>
              </a:lnSpc>
            </a:pPr>
            <a:r>
              <a:rPr lang="tr-TR" dirty="0" smtClean="0"/>
              <a:t>Yapması istenilen davranışın çocukta pekişmesini isterseniz olumlu disiplin yöntemi olarak ödülü kullanın. Kendiliğinden yaptığı her doğru davranıştan sonra fiziksel olarak temas etmek , hoşunuza gittiğine ve beğendiğinize dair takdir ifadeleri kullanmak, sevdiği leziz bir yiyecek vermek ya da sevdiği bir yiyeceği birlikte hazırlamak çocuğunuzda davranışın yerleşmesine yardımcı olacaktır. Yapmasını istediğiniz davranışı öğretirken sıklıkla, </a:t>
            </a:r>
            <a:r>
              <a:rPr lang="tr-TR" u="sng" dirty="0" smtClean="0">
                <a:solidFill>
                  <a:srgbClr val="FF0000"/>
                </a:solidFill>
              </a:rPr>
              <a:t>davranış yerleştikten sonra ise ara sıra ödüllendirmeyi unutmayın</a:t>
            </a:r>
            <a:r>
              <a:rPr lang="tr-TR" u="sng" dirty="0" smtClean="0"/>
              <a:t>.</a:t>
            </a:r>
            <a:endParaRPr lang="tr-TR" u="sng"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lnSpc>
                <a:spcPct val="150000"/>
              </a:lnSpc>
            </a:pPr>
            <a:r>
              <a:rPr lang="tr-TR" dirty="0" smtClean="0"/>
              <a:t>Çocuklara izin vermediğiniz durumlar ve kurallar çocuk için belirsiz olursa kendini güvenli bir ortamda ve yeterli hissetmeyecektir. </a:t>
            </a:r>
            <a:r>
              <a:rPr lang="tr-TR" u="sng" dirty="0" smtClean="0">
                <a:solidFill>
                  <a:srgbClr val="FF0000"/>
                </a:solidFill>
              </a:rPr>
              <a:t>Kurallarınızı net belirleyin ve çocuğa bunu açık bir dille ifade edin. </a:t>
            </a:r>
            <a:r>
              <a:rPr lang="tr-TR" dirty="0" smtClean="0"/>
              <a:t>Bunu yaparken de onları ne kadar çok sevdiğinizi söylemeyi ve bunu davranışlarınızla göstermeyi unutmayın.</a:t>
            </a:r>
            <a:endParaRPr lang="tr-TR"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lnSpc>
                <a:spcPct val="150000"/>
              </a:lnSpc>
            </a:pPr>
            <a:r>
              <a:rPr lang="tr-TR" dirty="0" smtClean="0"/>
              <a:t>Kural koymanın çocuğu sınırlamak ve baskı altına almak olduğunu düşünmeyin. Kurallar çocuğun sorumluluk sahibi olmasına, çözüm üretmesine, başa çıkma becerileri kazanmasına kısacası kişilik gelişimine olumlu katkı sağlamanıza yardımcı olacaktır.</a:t>
            </a:r>
            <a:endParaRPr lang="tr-TR"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ctr">
              <a:lnSpc>
                <a:spcPct val="150000"/>
              </a:lnSpc>
            </a:pPr>
            <a:r>
              <a:rPr lang="tr-TR" dirty="0" smtClean="0"/>
              <a:t>Seçenek sunmanıza, nedenleri açıklamanıza, neden onu uyardığınıza dair tüm açıklama ve müdahalelerinize rağmen tekrar tekrar </a:t>
            </a:r>
            <a:r>
              <a:rPr lang="tr-TR" u="sng" dirty="0" smtClean="0">
                <a:solidFill>
                  <a:srgbClr val="FF0000"/>
                </a:solidFill>
              </a:rPr>
              <a:t>olumsuz davranış sergileyen çocuğunuzun davranışını değiştirmediğini görürseniz davranışlarının sonuçları ile yüz yüze kalmalarına izin verin. </a:t>
            </a:r>
            <a:endParaRPr lang="tr-TR" u="sng" dirty="0">
              <a:solidFill>
                <a:srgbClr val="FF0000"/>
              </a:solidFill>
            </a:endParaRPr>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12776"/>
            <a:ext cx="7239000" cy="4846320"/>
          </a:xfrm>
        </p:spPr>
        <p:txBody>
          <a:bodyPr>
            <a:noAutofit/>
          </a:bodyPr>
          <a:lstStyle/>
          <a:p>
            <a:pPr algn="ctr">
              <a:lnSpc>
                <a:spcPct val="170000"/>
              </a:lnSpc>
            </a:pPr>
            <a:r>
              <a:rPr lang="tr-TR" sz="1800" b="1" u="sng" dirty="0" smtClean="0">
                <a:solidFill>
                  <a:srgbClr val="FF0000"/>
                </a:solidFill>
              </a:rPr>
              <a:t>Örn: </a:t>
            </a:r>
            <a:r>
              <a:rPr lang="tr-TR" sz="1800" dirty="0" smtClean="0"/>
              <a:t>Sana evin içerisinde top oynadığında eşyalara zarar verebileceğini açıkladım ve bahçeye çıkarak oynayabileceğini ya da top yerine balonla oynayabileceğini önerdim. Tüm bunlara rağmen beni dinlemediğini görüyorum, bu davranış tekrarlandığında topunu alacağımı söylemiştim, tekrar evin içinde oynadığın için başka çarem kalmadı, bu yüzden şimdi topunu senden alıyorum.</a:t>
            </a:r>
          </a:p>
          <a:p>
            <a:pPr algn="ctr">
              <a:lnSpc>
                <a:spcPct val="170000"/>
              </a:lnSpc>
            </a:pPr>
            <a:r>
              <a:rPr lang="tr-TR" sz="1800" dirty="0" smtClean="0"/>
              <a:t> Aynı şekilde de okul ile ilgili sorumluluklarında yaptıkları ya da yapmadıklarının sonucunda öğretmenlerine birebir açıklama yapmaları sorumluluk duygusunun gelişmesine ve deneyim kazanmalarına yardımcı olacaktır.</a:t>
            </a:r>
            <a:endParaRPr lang="tr-TR" sz="1800" dirty="0"/>
          </a:p>
        </p:txBody>
      </p:sp>
      <p:sp>
        <p:nvSpPr>
          <p:cNvPr id="4"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764704"/>
            <a:ext cx="7239000" cy="4846320"/>
          </a:xfrm>
        </p:spPr>
        <p:txBody>
          <a:bodyPr>
            <a:normAutofit fontScale="85000" lnSpcReduction="20000"/>
          </a:bodyPr>
          <a:lstStyle/>
          <a:p>
            <a:pPr algn="ctr">
              <a:lnSpc>
                <a:spcPct val="150000"/>
              </a:lnSpc>
              <a:buNone/>
            </a:pPr>
            <a:r>
              <a:rPr lang="tr-TR" sz="6600" dirty="0" smtClean="0"/>
              <a:t>SEMİNERLERİMİZE KATILIMINIZDAN DOLAYI TEŞEKKÜR EDERİM.</a:t>
            </a:r>
            <a:endParaRPr lang="tr-TR"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ÇOCUK EĞİTİMİNDE DİSİPLİNİN YERİ VE ÖNEMİ</a:t>
            </a:r>
            <a:endParaRPr lang="tr-TR" dirty="0"/>
          </a:p>
        </p:txBody>
      </p:sp>
      <p:sp>
        <p:nvSpPr>
          <p:cNvPr id="3" name="2 İçerik Yer Tutucusu"/>
          <p:cNvSpPr>
            <a:spLocks noGrp="1"/>
          </p:cNvSpPr>
          <p:nvPr>
            <p:ph idx="1"/>
          </p:nvPr>
        </p:nvSpPr>
        <p:spPr/>
        <p:txBody>
          <a:bodyPr>
            <a:normAutofit fontScale="85000" lnSpcReduction="10000"/>
          </a:bodyPr>
          <a:lstStyle/>
          <a:p>
            <a:pPr algn="ctr">
              <a:lnSpc>
                <a:spcPct val="150000"/>
              </a:lnSpc>
            </a:pPr>
            <a:r>
              <a:rPr lang="tr-TR" dirty="0" smtClean="0"/>
              <a:t>Çocuklarının kişiliklerini olumlu yönde geliştirerek </a:t>
            </a:r>
            <a:r>
              <a:rPr lang="tr-TR" i="1" u="sng" dirty="0" smtClean="0">
                <a:solidFill>
                  <a:srgbClr val="FF0000"/>
                </a:solidFill>
              </a:rPr>
              <a:t>mutlu ve kendileriyle barışık bireyler </a:t>
            </a:r>
            <a:r>
              <a:rPr lang="tr-TR" dirty="0" smtClean="0"/>
              <a:t>haline getirmek için anne ve babalar, onlara istenilen ve doğru olan davranışları öğretmek ve yol göstermek isterler. Bu yüzden disiplin, çocuk eğitiminin vazgeçilmez bir parçasıdır. Çocuğun davranışlarını etkili bir biçimde ele alarak çocuğun benlik değerlerinin temelini atmak ve kişilik gelişiminde yol almasını sağlamak için aileler </a:t>
            </a:r>
            <a:r>
              <a:rPr lang="tr-TR" i="1" u="sng" dirty="0" smtClean="0">
                <a:solidFill>
                  <a:srgbClr val="FF0000"/>
                </a:solidFill>
              </a:rPr>
              <a:t>olumlu bir disiplin anlayışını </a:t>
            </a:r>
            <a:r>
              <a:rPr lang="tr-TR" dirty="0" smtClean="0"/>
              <a:t>etkili bir yöntem olarak kullanırlar.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algn="ctr">
              <a:lnSpc>
                <a:spcPct val="160000"/>
              </a:lnSpc>
            </a:pPr>
            <a:r>
              <a:rPr lang="tr-TR" dirty="0" smtClean="0"/>
              <a:t>Disiplin denilince çoğu zaman akıllara sıkı sıkıya bir denetim gelir. Aslında disiplin verilmesinde hedef, işlevsel olarak </a:t>
            </a:r>
            <a:r>
              <a:rPr lang="tr-TR" i="1" u="sng" dirty="0" smtClean="0">
                <a:solidFill>
                  <a:srgbClr val="FF0000"/>
                </a:solidFill>
              </a:rPr>
              <a:t>çocuğa güvenli bir ortam sunularak istenilen tutumları sergilemesini ve kendi kendini yönlendirecek bir iç denetim kazanmasını</a:t>
            </a:r>
            <a:r>
              <a:rPr lang="tr-TR" dirty="0" smtClean="0"/>
              <a:t> sağlamaktır. Çocuğun yalnız başına ve denetimden uzak olduğu zamanlarda da </a:t>
            </a:r>
            <a:r>
              <a:rPr lang="tr-TR" i="1" u="sng" dirty="0" smtClean="0">
                <a:solidFill>
                  <a:srgbClr val="FF0000"/>
                </a:solidFill>
              </a:rPr>
              <a:t>içsel bir sorumluluk duygusunun oluşması</a:t>
            </a:r>
            <a:r>
              <a:rPr lang="tr-TR" dirty="0" smtClean="0"/>
              <a:t> önemlidir. Anne ve babası yanında olduğu süreçte kurallara uyan, ancak kendi kendine kaldığında uygunsuz davranan çocuk henüz içsel denetimini kazanmamış demektir.</a:t>
            </a:r>
            <a:endParaRPr lang="tr-TR" dirty="0"/>
          </a:p>
        </p:txBody>
      </p:sp>
      <p:sp>
        <p:nvSpPr>
          <p:cNvPr id="4" name="1 Başlık"/>
          <p:cNvSpPr>
            <a:spLocks noGrp="1"/>
          </p:cNvSpPr>
          <p:nvPr>
            <p:ph type="title"/>
          </p:nvPr>
        </p:nvSpPr>
        <p:spPr/>
        <p:txBody>
          <a:bodyPr>
            <a:normAutofit fontScale="90000"/>
          </a:bodyPr>
          <a:lstStyle/>
          <a:p>
            <a:pPr algn="ctr"/>
            <a:r>
              <a:rPr lang="tr-TR" dirty="0" smtClean="0"/>
              <a:t>ÇOCUK EĞİTİMİNDE DİSİPLİNİN YERİ VE ÖNEMİ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OLUMSUZ DİSİPLİN YÖNTEMLERİ</a:t>
            </a:r>
            <a:endParaRPr lang="tr-TR" dirty="0"/>
          </a:p>
        </p:txBody>
      </p:sp>
      <p:sp>
        <p:nvSpPr>
          <p:cNvPr id="3" name="2 İçerik Yer Tutucusu"/>
          <p:cNvSpPr>
            <a:spLocks noGrp="1"/>
          </p:cNvSpPr>
          <p:nvPr>
            <p:ph idx="1"/>
          </p:nvPr>
        </p:nvSpPr>
        <p:spPr/>
        <p:txBody>
          <a:bodyPr>
            <a:normAutofit fontScale="77500" lnSpcReduction="20000"/>
          </a:bodyPr>
          <a:lstStyle/>
          <a:p>
            <a:pPr algn="ctr">
              <a:lnSpc>
                <a:spcPct val="150000"/>
              </a:lnSpc>
            </a:pPr>
            <a:r>
              <a:rPr lang="tr-TR" dirty="0" smtClean="0"/>
              <a:t>Disiplin için en önemli kavramlardan birisi ebeveynlerin </a:t>
            </a:r>
            <a:r>
              <a:rPr lang="tr-TR" u="sng" dirty="0" smtClean="0">
                <a:solidFill>
                  <a:srgbClr val="FF0000"/>
                </a:solidFill>
              </a:rPr>
              <a:t>ortak tutum sergileme</a:t>
            </a:r>
            <a:r>
              <a:rPr lang="tr-TR" dirty="0" smtClean="0"/>
              <a:t>sidir. Bazen anne ve babalar içinde bulundukları ruhsal, fiziksel ve çevresel koşullar yüzünden çocuklarına karşı farklı tutumlar sergileyebilirler. Çocuğun yaptığı bir davranış bir gün ceza görüyor, ertesi gün ebeveynlerinden biri ya da ikisi görmezden geliyorsa, anne ve baba çocuğun bulunduğu ortamda birbirlerinin vermiş olduğu yaptırım ve uyarıları eleştiriyorlarsa tutarsızlık söz konusudur. </a:t>
            </a:r>
            <a:r>
              <a:rPr lang="tr-TR" i="1" u="sng" dirty="0" smtClean="0">
                <a:solidFill>
                  <a:srgbClr val="FF0000"/>
                </a:solidFill>
              </a:rPr>
              <a:t>Bu durumda çocuk kurallar bütününü anlayamayacak ve iç denetimi gerçekleştiremeyecektir.</a:t>
            </a:r>
            <a:endParaRPr lang="tr-TR" i="1" u="sng"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ctr"/>
            <a:r>
              <a:rPr lang="tr-TR" dirty="0" smtClean="0"/>
              <a:t>Yetişkinlerin kullanmış olduğu olumsuz disiplin yöntemlerinin başında </a:t>
            </a:r>
            <a:r>
              <a:rPr lang="tr-TR" u="sng" dirty="0" smtClean="0">
                <a:solidFill>
                  <a:srgbClr val="FF0000"/>
                </a:solidFill>
              </a:rPr>
              <a:t>küsme davranışı</a:t>
            </a:r>
            <a:r>
              <a:rPr lang="tr-TR" dirty="0" smtClean="0"/>
              <a:t> gelir. Yaptıklarından dolayı çocukla iletişim kanallarını kapamak, yanına yaklaştırmamak ve bunu uzun süre sürdürmek çocuğun küsme davranışını öğrenmesine neden olacaktır. Ebeveynin de kendisine küs olmasına dayanamayıp tekrar barışması ve çocukla öncesine göre daha yakın olunması da küsme davranışını pekiştirir ve eninde sonunda ebeveynleri ile ilişkisinin eskisine döneceğini öğrenen çocuğun üzerinde etkili bir yöntem olmaz.</a:t>
            </a:r>
            <a:endParaRPr lang="tr-TR" dirty="0"/>
          </a:p>
        </p:txBody>
      </p:sp>
      <p:sp>
        <p:nvSpPr>
          <p:cNvPr id="4" name="1 Başlık"/>
          <p:cNvSpPr>
            <a:spLocks noGrp="1"/>
          </p:cNvSpPr>
          <p:nvPr>
            <p:ph type="title"/>
          </p:nvPr>
        </p:nvSpPr>
        <p:spPr/>
        <p:txBody>
          <a:bodyPr/>
          <a:lstStyle/>
          <a:p>
            <a:r>
              <a:rPr lang="tr-TR" dirty="0" smtClean="0"/>
              <a:t>OLUMSUZ DİSİPLİN YÖNTEMLERİ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algn="ctr">
              <a:lnSpc>
                <a:spcPct val="160000"/>
              </a:lnSpc>
            </a:pPr>
            <a:r>
              <a:rPr lang="tr-TR" dirty="0" smtClean="0"/>
              <a:t>Günümüzün disiplin anlayışı içinde olmaması gereken bir diğer olumsuz disiplin anlayışı ise </a:t>
            </a:r>
            <a:r>
              <a:rPr lang="tr-TR" i="1" u="sng" dirty="0" smtClean="0">
                <a:solidFill>
                  <a:srgbClr val="FF0000"/>
                </a:solidFill>
              </a:rPr>
              <a:t>fiziksel olarak şiddet </a:t>
            </a:r>
            <a:r>
              <a:rPr lang="tr-TR" dirty="0" smtClean="0"/>
              <a:t>uygulamaktır. Anne ve babaların öfkelerine engel olamayıp bazen bu yola başvurdukları görülmektedir. Hiçbir öğretici etkisi olmadığı gibi çocuğa bir açıklama yapılmaksızın gerçekleşen bir eylem olduğundan dolayı çoğu zaman çocuk kendisine vurulmasının sebebini anlayamamaktadır. Geriye aklında kalan tek şey ise şiddet olgusudur.</a:t>
            </a:r>
            <a:br>
              <a:rPr lang="tr-TR" dirty="0" smtClean="0"/>
            </a:br>
            <a:r>
              <a:rPr lang="tr-TR" i="1" u="sng" dirty="0" smtClean="0">
                <a:solidFill>
                  <a:srgbClr val="FF0000"/>
                </a:solidFill>
              </a:rPr>
              <a:t>Çocuğa, bağırarak, azarlayarak, aşağılayıcı ve tehdit edici tarzda konuşmak ya da korkutarak disipline etmeye çalışmak da olumsuz örneklerdendir.</a:t>
            </a:r>
            <a:endParaRPr lang="tr-TR" i="1" u="sng" dirty="0">
              <a:solidFill>
                <a:srgbClr val="FF0000"/>
              </a:solidFill>
            </a:endParaRPr>
          </a:p>
        </p:txBody>
      </p:sp>
      <p:sp>
        <p:nvSpPr>
          <p:cNvPr id="4" name="1 Başlık"/>
          <p:cNvSpPr>
            <a:spLocks noGrp="1"/>
          </p:cNvSpPr>
          <p:nvPr>
            <p:ph type="title"/>
          </p:nvPr>
        </p:nvSpPr>
        <p:spPr/>
        <p:txBody>
          <a:bodyPr/>
          <a:lstStyle/>
          <a:p>
            <a:r>
              <a:rPr lang="tr-TR" dirty="0" smtClean="0"/>
              <a:t>OLUMSUZ DİSİPLİN YÖNTEMLERİ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lgn="ctr">
              <a:lnSpc>
                <a:spcPct val="170000"/>
              </a:lnSpc>
            </a:pPr>
            <a:r>
              <a:rPr lang="tr-TR" i="1" u="sng" dirty="0" smtClean="0">
                <a:solidFill>
                  <a:srgbClr val="FF0000"/>
                </a:solidFill>
              </a:rPr>
              <a:t>Örn. </a:t>
            </a:r>
            <a:r>
              <a:rPr lang="tr-TR" dirty="0" smtClean="0"/>
              <a:t>Dokunursan ellerin yanar, yemeğini yemezsen seni polise veririm, öğretmenine söylerim gibi… Korktuğu şeylere inanması onun için sarsıcı olacaktır. Ancak büyüdükçe korkutulduğu şeylerin anlamsızlığını fark ettiğinde artık tehditlere kulak asmayacak hale gelir. Hor gören sözlerle bağırmak ve aşağılama içeren cümleler kurmak anne ve babanın içini boşaltıp onları rahatlatırken uzun vadede bir çözüm sağlamaz. Bağırılan, azarlanan ya da hor görülen çocuğun içinde anne ve babaya karşı öfke doğması kaçınılmazdır. </a:t>
            </a:r>
            <a:r>
              <a:rPr lang="tr-TR" i="1" u="sng" dirty="0" smtClean="0">
                <a:solidFill>
                  <a:srgbClr val="FF0000"/>
                </a:solidFill>
              </a:rPr>
              <a:t>Olumsuz lafları işiten çocuk bir süre sonra bu sözlerin gerçekliğine inanacak ve kendi gözünde benlik değeri zarar görecektir.</a:t>
            </a:r>
            <a:endParaRPr lang="tr-TR" i="1" u="sng" dirty="0">
              <a:solidFill>
                <a:srgbClr val="FF0000"/>
              </a:solidFill>
            </a:endParaRPr>
          </a:p>
        </p:txBody>
      </p:sp>
      <p:sp>
        <p:nvSpPr>
          <p:cNvPr id="4" name="1 Başlık"/>
          <p:cNvSpPr>
            <a:spLocks noGrp="1"/>
          </p:cNvSpPr>
          <p:nvPr>
            <p:ph type="title"/>
          </p:nvPr>
        </p:nvSpPr>
        <p:spPr/>
        <p:txBody>
          <a:bodyPr/>
          <a:lstStyle/>
          <a:p>
            <a:r>
              <a:rPr lang="tr-TR" dirty="0" smtClean="0"/>
              <a:t>OLUMSUZ DİSİPLİN YÖNTEMLERİ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algn="ctr">
              <a:lnSpc>
                <a:spcPct val="160000"/>
              </a:lnSpc>
            </a:pPr>
            <a:r>
              <a:rPr lang="tr-TR" dirty="0" smtClean="0"/>
              <a:t>Yaptığı davranışlardan ötürü anne ve babanın sevgi esirgeyerek çocuğa onu sevmediklerini söylemesi, onu görmezden gelerek aldırmamaları çocuklar için oldukça örseleyicidir. </a:t>
            </a:r>
            <a:r>
              <a:rPr lang="tr-TR" u="sng" dirty="0" smtClean="0">
                <a:solidFill>
                  <a:srgbClr val="FF0000"/>
                </a:solidFill>
              </a:rPr>
              <a:t>Çünkü anne ve babasının sevgisi onun için vazgeçilmezdir</a:t>
            </a:r>
            <a:r>
              <a:rPr lang="tr-TR" dirty="0" smtClean="0"/>
              <a:t>. </a:t>
            </a:r>
            <a:r>
              <a:rPr lang="tr-TR" i="1" u="sng" dirty="0" smtClean="0">
                <a:solidFill>
                  <a:srgbClr val="FF0000"/>
                </a:solidFill>
              </a:rPr>
              <a:t>Çocukların yanlış davranmaması ya da yaramazlık yapmaması mümkün değildir</a:t>
            </a:r>
            <a:r>
              <a:rPr lang="tr-TR" dirty="0" smtClean="0"/>
              <a:t>. Eğer çocuğa yanlış davranışlar yaptığında sevilmediği hissettiriliyorsa çocuk, anne ve babasının sevgisine layık olmadığını düşünerek sevgiyi bulmak için her yolu deneyecek ya da daha çok davranış problemi sergileyecektir.</a:t>
            </a:r>
            <a:endParaRPr lang="tr-TR" dirty="0"/>
          </a:p>
        </p:txBody>
      </p:sp>
      <p:sp>
        <p:nvSpPr>
          <p:cNvPr id="4" name="1 Başlık"/>
          <p:cNvSpPr>
            <a:spLocks noGrp="1"/>
          </p:cNvSpPr>
          <p:nvPr>
            <p:ph type="title"/>
          </p:nvPr>
        </p:nvSpPr>
        <p:spPr/>
        <p:txBody>
          <a:bodyPr/>
          <a:lstStyle/>
          <a:p>
            <a:r>
              <a:rPr lang="tr-TR" dirty="0" smtClean="0"/>
              <a:t>OLUMSUZ DİSİPLİN YÖNTEMLERİ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SEVGİ-DİSİPLİN DENGESİNDE NELERE DİKKAT ETMELİYİZ?</a:t>
            </a:r>
            <a:endParaRPr lang="tr-TR" dirty="0"/>
          </a:p>
        </p:txBody>
      </p:sp>
      <p:sp>
        <p:nvSpPr>
          <p:cNvPr id="3" name="2 İçerik Yer Tutucusu"/>
          <p:cNvSpPr>
            <a:spLocks noGrp="1"/>
          </p:cNvSpPr>
          <p:nvPr>
            <p:ph idx="1"/>
          </p:nvPr>
        </p:nvSpPr>
        <p:spPr/>
        <p:txBody>
          <a:bodyPr/>
          <a:lstStyle/>
          <a:p>
            <a:pPr algn="ctr">
              <a:lnSpc>
                <a:spcPct val="150000"/>
              </a:lnSpc>
            </a:pPr>
            <a:r>
              <a:rPr lang="tr-TR" dirty="0" smtClean="0"/>
              <a:t> Duygularını ifade etmesi için ona destek olun ve duyguları ile ilgili olarak onunla konuşun. </a:t>
            </a:r>
            <a:r>
              <a:rPr lang="tr-TR" b="1" i="1" u="sng" dirty="0" smtClean="0">
                <a:solidFill>
                  <a:srgbClr val="FF0000"/>
                </a:solidFill>
              </a:rPr>
              <a:t>Örn: </a:t>
            </a:r>
            <a:r>
              <a:rPr lang="tr-TR" dirty="0" smtClean="0"/>
              <a:t>“İstediğin oyuncağı almadığım için bana kızmış olduğunu görüyorum” şeklinde onun hissettiklerini anladığınızı belirttikten sonra ortak bir çözüm yolu bulmaya çalışın.</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145</TotalTime>
  <Words>995</Words>
  <Application>Microsoft Office PowerPoint</Application>
  <PresentationFormat>Ekran Gösterisi (4:3)</PresentationFormat>
  <Paragraphs>44</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Zengin</vt:lpstr>
      <vt:lpstr>EBEVEYN EĞİTİMİ SEMİNERİ-8</vt:lpstr>
      <vt:lpstr>ÇOCUK EĞİTİMİNDE DİSİPLİNİN YERİ VE ÖNEMİ</vt:lpstr>
      <vt:lpstr>ÇOCUK EĞİTİMİNDE DİSİPLİNİN YERİ VE ÖNEMİ</vt:lpstr>
      <vt:lpstr>OLUMSUZ DİSİPLİN YÖNTEMLERİ</vt:lpstr>
      <vt:lpstr>OLUMSUZ DİSİPLİN YÖNTEMLERİ</vt:lpstr>
      <vt:lpstr>OLUMSUZ DİSİPLİN YÖNTEMLERİ</vt:lpstr>
      <vt:lpstr>OLUMSUZ DİSİPLİN YÖNTEMLERİ</vt:lpstr>
      <vt:lpstr>OLUMSUZ DİSİPLİN YÖNTEMLERİ</vt:lpstr>
      <vt:lpstr>SEVGİ-DİSİPLİN DENGESİNDE NELERE DİKKAT ETMELİYİZ?</vt:lpstr>
      <vt:lpstr>SEVGİ-DİSİPLİN DENGESİNDE NELERE DİKKAT ETMELİYİZ?</vt:lpstr>
      <vt:lpstr>SEVGİ-DİSİPLİN DENGESİNDE NELERE DİKKAT ETMELİYİZ?</vt:lpstr>
      <vt:lpstr>SEVGİ-DİSİPLİN DENGESİNDE NELERE DİKKAT ETMELİYİZ?</vt:lpstr>
      <vt:lpstr>SEVGİ-DİSİPLİN DENGESİNDE NELERE DİKKAT ETMELİYİZ?</vt:lpstr>
      <vt:lpstr>SEVGİ-DİSİPLİN DENGESİNDE NELERE DİKKAT ETMELİYİZ?</vt:lpstr>
      <vt:lpstr>SEVGİ-DİSİPLİN DENGESİNDE NELERE DİKKAT ETMELİYİZ?</vt:lpstr>
      <vt:lpstr>SEVGİ-DİSİPLİN DENGESİNDE NELERE DİKKAT ETMELİYİZ?</vt:lpstr>
      <vt:lpstr>SEVGİ-DİSİPLİN DENGESİNDE NELERE DİKKAT ETMELİYİZ?</vt:lpstr>
      <vt:lpstr>SEVGİ-DİSİPLİN DENGESİNDE NELERE DİKKAT ETMELİYİZ?</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EBEVEYN EĞİTİMİ SEMİNERİ-8</dc:title>
  <dc:creator>Windows User</dc:creator>
  <cp:lastModifiedBy>asus</cp:lastModifiedBy>
  <cp:revision>25</cp:revision>
  <dcterms:created xsi:type="dcterms:W3CDTF">2017-05-23T17:15:33Z</dcterms:created>
  <dcterms:modified xsi:type="dcterms:W3CDTF">2017-05-31T14:30:31Z</dcterms:modified>
</cp:coreProperties>
</file>